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2"/>
  </p:notesMasterIdLst>
  <p:handoutMasterIdLst>
    <p:handoutMasterId r:id="rId83"/>
  </p:handoutMasterIdLst>
  <p:sldIdLst>
    <p:sldId id="256" r:id="rId2"/>
    <p:sldId id="259" r:id="rId3"/>
    <p:sldId id="258" r:id="rId4"/>
    <p:sldId id="260" r:id="rId5"/>
    <p:sldId id="261" r:id="rId6"/>
    <p:sldId id="285" r:id="rId7"/>
    <p:sldId id="407" r:id="rId8"/>
    <p:sldId id="262" r:id="rId9"/>
    <p:sldId id="263" r:id="rId10"/>
    <p:sldId id="264" r:id="rId11"/>
    <p:sldId id="267" r:id="rId12"/>
    <p:sldId id="268" r:id="rId13"/>
    <p:sldId id="325" r:id="rId14"/>
    <p:sldId id="326" r:id="rId15"/>
    <p:sldId id="355" r:id="rId16"/>
    <p:sldId id="354" r:id="rId17"/>
    <p:sldId id="327" r:id="rId18"/>
    <p:sldId id="332" r:id="rId19"/>
    <p:sldId id="338" r:id="rId20"/>
    <p:sldId id="339" r:id="rId21"/>
    <p:sldId id="329" r:id="rId22"/>
    <p:sldId id="330" r:id="rId23"/>
    <p:sldId id="266" r:id="rId24"/>
    <p:sldId id="324" r:id="rId25"/>
    <p:sldId id="269" r:id="rId26"/>
    <p:sldId id="270" r:id="rId27"/>
    <p:sldId id="271" r:id="rId28"/>
    <p:sldId id="272" r:id="rId29"/>
    <p:sldId id="348" r:id="rId30"/>
    <p:sldId id="273" r:id="rId31"/>
    <p:sldId id="274" r:id="rId32"/>
    <p:sldId id="277" r:id="rId33"/>
    <p:sldId id="276" r:id="rId34"/>
    <p:sldId id="275" r:id="rId35"/>
    <p:sldId id="337" r:id="rId36"/>
    <p:sldId id="280" r:id="rId37"/>
    <p:sldId id="281" r:id="rId38"/>
    <p:sldId id="282" r:id="rId39"/>
    <p:sldId id="357" r:id="rId40"/>
    <p:sldId id="358" r:id="rId41"/>
    <p:sldId id="359" r:id="rId42"/>
    <p:sldId id="349" r:id="rId43"/>
    <p:sldId id="292" r:id="rId44"/>
    <p:sldId id="350" r:id="rId45"/>
    <p:sldId id="352" r:id="rId46"/>
    <p:sldId id="301" r:id="rId47"/>
    <p:sldId id="294" r:id="rId48"/>
    <p:sldId id="308" r:id="rId49"/>
    <p:sldId id="353" r:id="rId50"/>
    <p:sldId id="288" r:id="rId51"/>
    <p:sldId id="289" r:id="rId52"/>
    <p:sldId id="290" r:id="rId53"/>
    <p:sldId id="385" r:id="rId54"/>
    <p:sldId id="296" r:id="rId55"/>
    <p:sldId id="363" r:id="rId56"/>
    <p:sldId id="362" r:id="rId57"/>
    <p:sldId id="364" r:id="rId58"/>
    <p:sldId id="361" r:id="rId59"/>
    <p:sldId id="384" r:id="rId60"/>
    <p:sldId id="386" r:id="rId61"/>
    <p:sldId id="387" r:id="rId62"/>
    <p:sldId id="388" r:id="rId63"/>
    <p:sldId id="305" r:id="rId64"/>
    <p:sldId id="390" r:id="rId65"/>
    <p:sldId id="391" r:id="rId66"/>
    <p:sldId id="392" r:id="rId67"/>
    <p:sldId id="365" r:id="rId68"/>
    <p:sldId id="393" r:id="rId69"/>
    <p:sldId id="394" r:id="rId70"/>
    <p:sldId id="395" r:id="rId71"/>
    <p:sldId id="401" r:id="rId72"/>
    <p:sldId id="397" r:id="rId73"/>
    <p:sldId id="399" r:id="rId74"/>
    <p:sldId id="398" r:id="rId75"/>
    <p:sldId id="400" r:id="rId76"/>
    <p:sldId id="402" r:id="rId77"/>
    <p:sldId id="403" r:id="rId78"/>
    <p:sldId id="404" r:id="rId79"/>
    <p:sldId id="405" r:id="rId80"/>
    <p:sldId id="383" r:id="rId81"/>
  </p:sldIdLst>
  <p:sldSz cx="9144000" cy="6858000" type="screen4x3"/>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3907" autoAdjust="0"/>
  </p:normalViewPr>
  <p:slideViewPr>
    <p:cSldViewPr>
      <p:cViewPr>
        <p:scale>
          <a:sx n="90" d="100"/>
          <a:sy n="90" d="100"/>
        </p:scale>
        <p:origin x="-36" y="612"/>
      </p:cViewPr>
      <p:guideLst>
        <p:guide orient="horz" pos="2160"/>
        <p:guide pos="2880"/>
      </p:guideLst>
    </p:cSldViewPr>
  </p:slideViewPr>
  <p:outlineViewPr>
    <p:cViewPr>
      <p:scale>
        <a:sx n="33" d="100"/>
        <a:sy n="33" d="100"/>
      </p:scale>
      <p:origin x="264" y="1194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7CA5D-CF51-433E-A69D-9827BE61EC69}" type="doc">
      <dgm:prSet loTypeId="urn:microsoft.com/office/officeart/2005/8/layout/chevron1" loCatId="process" qsTypeId="urn:microsoft.com/office/officeart/2005/8/quickstyle/3d1" qsCatId="3D" csTypeId="urn:microsoft.com/office/officeart/2005/8/colors/accent1_5" csCatId="accent1" phldr="1"/>
      <dgm:spPr/>
    </dgm:pt>
    <dgm:pt modelId="{E9A1BD3B-84B3-4A55-B1E8-71D907EC4F51}">
      <dgm:prSet phldrT="[Text]" custT="1"/>
      <dgm:spPr/>
      <dgm:t>
        <a:bodyPr/>
        <a:lstStyle/>
        <a:p>
          <a:r>
            <a:rPr lang="en-US" sz="2000" b="1" dirty="0" smtClean="0">
              <a:latin typeface="Calibri" pitchFamily="34" charset="0"/>
            </a:rPr>
            <a:t>Stability</a:t>
          </a:r>
          <a:endParaRPr lang="en-US" sz="2000" b="1" dirty="0">
            <a:latin typeface="Calibri" pitchFamily="34" charset="0"/>
          </a:endParaRPr>
        </a:p>
      </dgm:t>
    </dgm:pt>
    <dgm:pt modelId="{72522AFC-3EF8-4DB9-BC0A-586D3A7F0005}" type="parTrans" cxnId="{A75ACEBE-60E2-4951-88B7-BE33D213B45F}">
      <dgm:prSet/>
      <dgm:spPr/>
      <dgm:t>
        <a:bodyPr/>
        <a:lstStyle/>
        <a:p>
          <a:endParaRPr lang="en-US">
            <a:latin typeface="Calibri" pitchFamily="34" charset="0"/>
          </a:endParaRPr>
        </a:p>
      </dgm:t>
    </dgm:pt>
    <dgm:pt modelId="{26A3E8C6-F4C3-4576-891A-79A070B17235}" type="sibTrans" cxnId="{A75ACEBE-60E2-4951-88B7-BE33D213B45F}">
      <dgm:prSet/>
      <dgm:spPr/>
      <dgm:t>
        <a:bodyPr/>
        <a:lstStyle/>
        <a:p>
          <a:endParaRPr lang="en-US">
            <a:latin typeface="Calibri" pitchFamily="34" charset="0"/>
          </a:endParaRPr>
        </a:p>
      </dgm:t>
    </dgm:pt>
    <dgm:pt modelId="{079E7154-B97E-4428-BA2C-1D2BD6D676EE}">
      <dgm:prSet phldrT="[Text]" custT="1"/>
      <dgm:spPr/>
      <dgm:t>
        <a:bodyPr/>
        <a:lstStyle/>
        <a:p>
          <a:r>
            <a:rPr lang="en-US" sz="2000" b="1" dirty="0" smtClean="0">
              <a:latin typeface="Calibri" pitchFamily="34" charset="0"/>
            </a:rPr>
            <a:t>Flexibility</a:t>
          </a:r>
          <a:endParaRPr lang="en-US" sz="2000" b="1" dirty="0">
            <a:latin typeface="Calibri" pitchFamily="34" charset="0"/>
          </a:endParaRPr>
        </a:p>
      </dgm:t>
    </dgm:pt>
    <dgm:pt modelId="{498312BC-7DD9-4C9D-8DBC-24D12CA76B50}" type="parTrans" cxnId="{AE2F50C5-B3AB-439C-BC0D-2797381EBB1C}">
      <dgm:prSet/>
      <dgm:spPr/>
      <dgm:t>
        <a:bodyPr/>
        <a:lstStyle/>
        <a:p>
          <a:endParaRPr lang="en-US">
            <a:latin typeface="Calibri" pitchFamily="34" charset="0"/>
          </a:endParaRPr>
        </a:p>
      </dgm:t>
    </dgm:pt>
    <dgm:pt modelId="{A028418A-3CB0-45A7-B9AC-CAD8471AC465}" type="sibTrans" cxnId="{AE2F50C5-B3AB-439C-BC0D-2797381EBB1C}">
      <dgm:prSet/>
      <dgm:spPr/>
      <dgm:t>
        <a:bodyPr/>
        <a:lstStyle/>
        <a:p>
          <a:endParaRPr lang="en-US">
            <a:latin typeface="Calibri" pitchFamily="34" charset="0"/>
          </a:endParaRPr>
        </a:p>
      </dgm:t>
    </dgm:pt>
    <dgm:pt modelId="{FB74F3B4-B890-4D72-AF12-626E17A6375F}">
      <dgm:prSet phldrT="[Text]" custT="1"/>
      <dgm:spPr/>
      <dgm:t>
        <a:bodyPr/>
        <a:lstStyle/>
        <a:p>
          <a:r>
            <a:rPr lang="en-US" sz="2000" b="1" dirty="0" smtClean="0">
              <a:latin typeface="Calibri" pitchFamily="34" charset="0"/>
            </a:rPr>
            <a:t>Change</a:t>
          </a:r>
          <a:endParaRPr lang="en-US" sz="2000" b="1" dirty="0">
            <a:latin typeface="Calibri" pitchFamily="34" charset="0"/>
          </a:endParaRPr>
        </a:p>
      </dgm:t>
    </dgm:pt>
    <dgm:pt modelId="{3DAD9F4A-808F-4C31-AF02-E9D50873A5C7}" type="parTrans" cxnId="{F6F83CD9-78AC-42C6-9A1B-06C839F273E6}">
      <dgm:prSet/>
      <dgm:spPr/>
      <dgm:t>
        <a:bodyPr/>
        <a:lstStyle/>
        <a:p>
          <a:endParaRPr lang="en-US">
            <a:latin typeface="Calibri" pitchFamily="34" charset="0"/>
          </a:endParaRPr>
        </a:p>
      </dgm:t>
    </dgm:pt>
    <dgm:pt modelId="{26B7E4A2-B980-4A98-99D5-CF0F8C6D7DE6}" type="sibTrans" cxnId="{F6F83CD9-78AC-42C6-9A1B-06C839F273E6}">
      <dgm:prSet/>
      <dgm:spPr/>
      <dgm:t>
        <a:bodyPr/>
        <a:lstStyle/>
        <a:p>
          <a:endParaRPr lang="en-US">
            <a:latin typeface="Calibri" pitchFamily="34" charset="0"/>
          </a:endParaRPr>
        </a:p>
      </dgm:t>
    </dgm:pt>
    <dgm:pt modelId="{890F9C2E-1988-4B4E-B0D5-FD31EC51CF5A}" type="pres">
      <dgm:prSet presAssocID="{EA47CA5D-CF51-433E-A69D-9827BE61EC69}" presName="Name0" presStyleCnt="0">
        <dgm:presLayoutVars>
          <dgm:dir/>
          <dgm:animLvl val="lvl"/>
          <dgm:resizeHandles val="exact"/>
        </dgm:presLayoutVars>
      </dgm:prSet>
      <dgm:spPr/>
    </dgm:pt>
    <dgm:pt modelId="{45D3A1D7-8339-480D-94A4-219C6F4236CB}" type="pres">
      <dgm:prSet presAssocID="{E9A1BD3B-84B3-4A55-B1E8-71D907EC4F51}" presName="parTxOnly" presStyleLbl="node1" presStyleIdx="0" presStyleCnt="3" custScaleY="32768">
        <dgm:presLayoutVars>
          <dgm:chMax val="0"/>
          <dgm:chPref val="0"/>
          <dgm:bulletEnabled val="1"/>
        </dgm:presLayoutVars>
      </dgm:prSet>
      <dgm:spPr/>
      <dgm:t>
        <a:bodyPr/>
        <a:lstStyle/>
        <a:p>
          <a:endParaRPr lang="en-US"/>
        </a:p>
      </dgm:t>
    </dgm:pt>
    <dgm:pt modelId="{1B30DC6E-394C-4FF1-8286-89610BC5D997}" type="pres">
      <dgm:prSet presAssocID="{26A3E8C6-F4C3-4576-891A-79A070B17235}" presName="parTxOnlySpace" presStyleCnt="0"/>
      <dgm:spPr/>
    </dgm:pt>
    <dgm:pt modelId="{EF70553D-0502-42BB-888A-7313BB52DF77}" type="pres">
      <dgm:prSet presAssocID="{079E7154-B97E-4428-BA2C-1D2BD6D676EE}" presName="parTxOnly" presStyleLbl="node1" presStyleIdx="1" presStyleCnt="3" custScaleY="32768">
        <dgm:presLayoutVars>
          <dgm:chMax val="0"/>
          <dgm:chPref val="0"/>
          <dgm:bulletEnabled val="1"/>
        </dgm:presLayoutVars>
      </dgm:prSet>
      <dgm:spPr/>
      <dgm:t>
        <a:bodyPr/>
        <a:lstStyle/>
        <a:p>
          <a:endParaRPr lang="en-US"/>
        </a:p>
      </dgm:t>
    </dgm:pt>
    <dgm:pt modelId="{6F7A2363-7805-4825-ABDC-41B744139B4A}" type="pres">
      <dgm:prSet presAssocID="{A028418A-3CB0-45A7-B9AC-CAD8471AC465}" presName="parTxOnlySpace" presStyleCnt="0"/>
      <dgm:spPr/>
    </dgm:pt>
    <dgm:pt modelId="{12E43369-2A13-437A-8824-C72DEDEB8BAC}" type="pres">
      <dgm:prSet presAssocID="{FB74F3B4-B890-4D72-AF12-626E17A6375F}" presName="parTxOnly" presStyleLbl="node1" presStyleIdx="2" presStyleCnt="3" custScaleY="32768">
        <dgm:presLayoutVars>
          <dgm:chMax val="0"/>
          <dgm:chPref val="0"/>
          <dgm:bulletEnabled val="1"/>
        </dgm:presLayoutVars>
      </dgm:prSet>
      <dgm:spPr/>
      <dgm:t>
        <a:bodyPr/>
        <a:lstStyle/>
        <a:p>
          <a:endParaRPr lang="en-US"/>
        </a:p>
      </dgm:t>
    </dgm:pt>
  </dgm:ptLst>
  <dgm:cxnLst>
    <dgm:cxn modelId="{35141AA8-EEA4-44C0-92A2-2DD4B48F12A3}" type="presOf" srcId="{EA47CA5D-CF51-433E-A69D-9827BE61EC69}" destId="{890F9C2E-1988-4B4E-B0D5-FD31EC51CF5A}" srcOrd="0" destOrd="0" presId="urn:microsoft.com/office/officeart/2005/8/layout/chevron1"/>
    <dgm:cxn modelId="{79CE010D-69C1-4B2A-AAC3-C7032CAB3548}" type="presOf" srcId="{079E7154-B97E-4428-BA2C-1D2BD6D676EE}" destId="{EF70553D-0502-42BB-888A-7313BB52DF77}" srcOrd="0" destOrd="0" presId="urn:microsoft.com/office/officeart/2005/8/layout/chevron1"/>
    <dgm:cxn modelId="{6EB8B3A6-AA35-4B36-831E-F722C5D0DA23}" type="presOf" srcId="{FB74F3B4-B890-4D72-AF12-626E17A6375F}" destId="{12E43369-2A13-437A-8824-C72DEDEB8BAC}" srcOrd="0" destOrd="0" presId="urn:microsoft.com/office/officeart/2005/8/layout/chevron1"/>
    <dgm:cxn modelId="{AE2F50C5-B3AB-439C-BC0D-2797381EBB1C}" srcId="{EA47CA5D-CF51-433E-A69D-9827BE61EC69}" destId="{079E7154-B97E-4428-BA2C-1D2BD6D676EE}" srcOrd="1" destOrd="0" parTransId="{498312BC-7DD9-4C9D-8DBC-24D12CA76B50}" sibTransId="{A028418A-3CB0-45A7-B9AC-CAD8471AC465}"/>
    <dgm:cxn modelId="{F6F83CD9-78AC-42C6-9A1B-06C839F273E6}" srcId="{EA47CA5D-CF51-433E-A69D-9827BE61EC69}" destId="{FB74F3B4-B890-4D72-AF12-626E17A6375F}" srcOrd="2" destOrd="0" parTransId="{3DAD9F4A-808F-4C31-AF02-E9D50873A5C7}" sibTransId="{26B7E4A2-B980-4A98-99D5-CF0F8C6D7DE6}"/>
    <dgm:cxn modelId="{156BACFD-14D0-4EBD-9952-3B1DF5549741}" type="presOf" srcId="{E9A1BD3B-84B3-4A55-B1E8-71D907EC4F51}" destId="{45D3A1D7-8339-480D-94A4-219C6F4236CB}" srcOrd="0" destOrd="0" presId="urn:microsoft.com/office/officeart/2005/8/layout/chevron1"/>
    <dgm:cxn modelId="{A75ACEBE-60E2-4951-88B7-BE33D213B45F}" srcId="{EA47CA5D-CF51-433E-A69D-9827BE61EC69}" destId="{E9A1BD3B-84B3-4A55-B1E8-71D907EC4F51}" srcOrd="0" destOrd="0" parTransId="{72522AFC-3EF8-4DB9-BC0A-586D3A7F0005}" sibTransId="{26A3E8C6-F4C3-4576-891A-79A070B17235}"/>
    <dgm:cxn modelId="{1E2FEFB2-D67E-4FA8-8C5E-B30A04015890}" type="presParOf" srcId="{890F9C2E-1988-4B4E-B0D5-FD31EC51CF5A}" destId="{45D3A1D7-8339-480D-94A4-219C6F4236CB}" srcOrd="0" destOrd="0" presId="urn:microsoft.com/office/officeart/2005/8/layout/chevron1"/>
    <dgm:cxn modelId="{BCD220EE-0C1B-4A4F-9D5D-DF472B7EB50D}" type="presParOf" srcId="{890F9C2E-1988-4B4E-B0D5-FD31EC51CF5A}" destId="{1B30DC6E-394C-4FF1-8286-89610BC5D997}" srcOrd="1" destOrd="0" presId="urn:microsoft.com/office/officeart/2005/8/layout/chevron1"/>
    <dgm:cxn modelId="{DCF1292E-B005-4650-9BED-6B23D40B424B}" type="presParOf" srcId="{890F9C2E-1988-4B4E-B0D5-FD31EC51CF5A}" destId="{EF70553D-0502-42BB-888A-7313BB52DF77}" srcOrd="2" destOrd="0" presId="urn:microsoft.com/office/officeart/2005/8/layout/chevron1"/>
    <dgm:cxn modelId="{B8A90B73-A422-4A1A-B111-5BEF9BCB64B0}" type="presParOf" srcId="{890F9C2E-1988-4B4E-B0D5-FD31EC51CF5A}" destId="{6F7A2363-7805-4825-ABDC-41B744139B4A}" srcOrd="3" destOrd="0" presId="urn:microsoft.com/office/officeart/2005/8/layout/chevron1"/>
    <dgm:cxn modelId="{5090A357-D01D-47C2-A513-210989B5DFE6}" type="presParOf" srcId="{890F9C2E-1988-4B4E-B0D5-FD31EC51CF5A}" destId="{12E43369-2A13-437A-8824-C72DEDEB8BAC}"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348"/>
          </a:xfrm>
          <a:prstGeom prst="rect">
            <a:avLst/>
          </a:prstGeom>
        </p:spPr>
        <p:txBody>
          <a:bodyPr vert="horz" lIns="91440" tIns="45720" rIns="91440" bIns="45720" rtlCol="0"/>
          <a:lstStyle>
            <a:lvl1pPr algn="r">
              <a:defRPr sz="1200"/>
            </a:lvl1pPr>
          </a:lstStyle>
          <a:p>
            <a:fld id="{30AAF199-01F6-4A6F-833C-15EBC106F68D}" type="datetimeFigureOut">
              <a:rPr lang="en-GB" smtClean="0"/>
              <a:pPr/>
              <a:t>18/09/2014</a:t>
            </a:fld>
            <a:endParaRPr lang="en-GB"/>
          </a:p>
        </p:txBody>
      </p:sp>
      <p:sp>
        <p:nvSpPr>
          <p:cNvPr id="4" name="Footer Placeholder 3"/>
          <p:cNvSpPr>
            <a:spLocks noGrp="1"/>
          </p:cNvSpPr>
          <p:nvPr>
            <p:ph type="ftr" sz="quarter" idx="2"/>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7317"/>
            <a:ext cx="2971800" cy="495347"/>
          </a:xfrm>
          <a:prstGeom prst="rect">
            <a:avLst/>
          </a:prstGeom>
        </p:spPr>
        <p:txBody>
          <a:bodyPr vert="horz" lIns="91440" tIns="45720" rIns="91440" bIns="45720" rtlCol="0" anchor="b"/>
          <a:lstStyle>
            <a:lvl1pPr algn="r">
              <a:defRPr sz="1200"/>
            </a:lvl1pPr>
          </a:lstStyle>
          <a:p>
            <a:fld id="{72ECF318-E3C6-455A-B77E-E18841BA226C}" type="slidenum">
              <a:rPr lang="en-GB" smtClean="0"/>
              <a:pPr/>
              <a:t>‹#›</a:t>
            </a:fld>
            <a:endParaRPr lang="en-GB"/>
          </a:p>
        </p:txBody>
      </p:sp>
    </p:spTree>
    <p:extLst>
      <p:ext uri="{BB962C8B-B14F-4D97-AF65-F5344CB8AC3E}">
        <p14:creationId xmlns:p14="http://schemas.microsoft.com/office/powerpoint/2010/main" val="14056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F227A5F1-61B5-44F4-84D7-ECDF07837179}" type="datetimeFigureOut">
              <a:rPr lang="en-US" smtClean="0"/>
              <a:pPr/>
              <a:t>9/18/2014</a:t>
            </a:fld>
            <a:endParaRPr lang="en-US"/>
          </a:p>
        </p:txBody>
      </p:sp>
      <p:sp>
        <p:nvSpPr>
          <p:cNvPr id="4" name="Slide Image Placeholder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72A7543C-1846-464C-9C09-78651A95EBBC}" type="slidenum">
              <a:rPr lang="en-US" smtClean="0"/>
              <a:pPr/>
              <a:t>‹#›</a:t>
            </a:fld>
            <a:endParaRPr lang="en-US"/>
          </a:p>
        </p:txBody>
      </p:sp>
    </p:spTree>
    <p:extLst>
      <p:ext uri="{BB962C8B-B14F-4D97-AF65-F5344CB8AC3E}">
        <p14:creationId xmlns:p14="http://schemas.microsoft.com/office/powerpoint/2010/main" val="125697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Insert a picture relevant to the context</a:t>
            </a:r>
          </a:p>
          <a:p>
            <a:endParaRPr lang="en-US" i="1" baseline="0" dirty="0" smtClean="0"/>
          </a:p>
          <a:p>
            <a:r>
              <a:rPr lang="en-US" dirty="0" smtClean="0"/>
              <a:t>Put the slide on the screen while participants enter the room on Day</a:t>
            </a:r>
            <a:r>
              <a:rPr lang="en-US" baseline="0" dirty="0" smtClean="0"/>
              <a:t> 1</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1</a:t>
            </a:fld>
            <a:endParaRPr lang="en-US"/>
          </a:p>
        </p:txBody>
      </p:sp>
    </p:spTree>
    <p:extLst>
      <p:ext uri="{BB962C8B-B14F-4D97-AF65-F5344CB8AC3E}">
        <p14:creationId xmlns:p14="http://schemas.microsoft.com/office/powerpoint/2010/main" val="106683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Insert a picture relevant to the context</a:t>
            </a:r>
          </a:p>
          <a:p>
            <a:endParaRPr lang="en-US" i="1"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72A7543C-1846-464C-9C09-78651A95EBBC}" type="slidenum">
              <a:rPr lang="en-US" smtClean="0"/>
              <a:pPr/>
              <a:t>11</a:t>
            </a:fld>
            <a:endParaRPr lang="en-US"/>
          </a:p>
        </p:txBody>
      </p:sp>
    </p:spTree>
    <p:extLst>
      <p:ext uri="{BB962C8B-B14F-4D97-AF65-F5344CB8AC3E}">
        <p14:creationId xmlns:p14="http://schemas.microsoft.com/office/powerpoint/2010/main" val="15095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one participant</a:t>
            </a:r>
            <a:r>
              <a:rPr lang="en-US" baseline="0" dirty="0" smtClean="0"/>
              <a:t> to read the first objective, another participant will read the second one etc.. You can use the same approach throughout the workshop</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12</a:t>
            </a:fld>
            <a:endParaRPr lang="en-US"/>
          </a:p>
        </p:txBody>
      </p:sp>
    </p:spTree>
    <p:extLst>
      <p:ext uri="{BB962C8B-B14F-4D97-AF65-F5344CB8AC3E}">
        <p14:creationId xmlns:p14="http://schemas.microsoft.com/office/powerpoint/2010/main" val="198643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AU" sz="1200" kern="1200" dirty="0" smtClean="0">
                <a:solidFill>
                  <a:schemeClr val="tx1"/>
                </a:solidFill>
                <a:latin typeface="+mn-lt"/>
                <a:ea typeface="+mn-ea"/>
                <a:cs typeface="+mn-cs"/>
              </a:rPr>
              <a:t>Distribute this</a:t>
            </a:r>
            <a:r>
              <a:rPr lang="en-AU" sz="1200" kern="1200" baseline="0" dirty="0" smtClean="0">
                <a:solidFill>
                  <a:schemeClr val="tx1"/>
                </a:solidFill>
                <a:latin typeface="+mn-lt"/>
                <a:ea typeface="+mn-ea"/>
                <a:cs typeface="+mn-cs"/>
              </a:rPr>
              <a:t> slide as a</a:t>
            </a:r>
            <a:r>
              <a:rPr lang="en-AU" sz="1200" kern="1200" dirty="0" smtClean="0">
                <a:solidFill>
                  <a:schemeClr val="tx1"/>
                </a:solidFill>
                <a:latin typeface="+mn-lt"/>
                <a:ea typeface="+mn-ea"/>
                <a:cs typeface="+mn-cs"/>
              </a:rPr>
              <a:t> handout. Ask participants if they have already seen the figure and for their reactions and comments. Complement their input.</a:t>
            </a:r>
            <a:endParaRPr lang="fr-FR" dirty="0" smtClean="0"/>
          </a:p>
        </p:txBody>
      </p:sp>
    </p:spTree>
    <p:extLst>
      <p:ext uri="{BB962C8B-B14F-4D97-AF65-F5344CB8AC3E}">
        <p14:creationId xmlns:p14="http://schemas.microsoft.com/office/powerpoint/2010/main" val="76210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a:r>
              <a:rPr lang="en-GB" sz="1200" b="0" i="0" kern="1200" dirty="0" smtClean="0">
                <a:solidFill>
                  <a:schemeClr val="tx1"/>
                </a:solidFill>
                <a:latin typeface="+mn-lt"/>
                <a:ea typeface="+mn-ea"/>
                <a:cs typeface="+mn-cs"/>
              </a:rPr>
              <a:t>Explain that the</a:t>
            </a:r>
            <a:r>
              <a:rPr lang="en-GB" sz="1200" b="0" i="0" kern="1200" baseline="0" dirty="0" smtClean="0">
                <a:solidFill>
                  <a:schemeClr val="tx1"/>
                </a:solidFill>
                <a:latin typeface="+mn-lt"/>
                <a:ea typeface="+mn-ea"/>
                <a:cs typeface="+mn-cs"/>
              </a:rPr>
              <a:t> term</a:t>
            </a:r>
            <a:r>
              <a:rPr lang="en-GB" sz="1200" b="0" i="0" kern="1200" dirty="0" smtClean="0">
                <a:solidFill>
                  <a:schemeClr val="tx1"/>
                </a:solidFill>
                <a:latin typeface="+mn-lt"/>
                <a:ea typeface="+mn-ea"/>
                <a:cs typeface="+mn-cs"/>
              </a:rPr>
              <a:t> “Risks” is used </a:t>
            </a:r>
            <a:r>
              <a:rPr lang="en-GB" sz="1200" b="0" i="0" kern="1200" dirty="0" smtClean="0">
                <a:solidFill>
                  <a:srgbClr val="FF0000"/>
                </a:solidFill>
                <a:latin typeface="+mn-lt"/>
                <a:ea typeface="+mn-ea"/>
                <a:cs typeface="+mn-cs"/>
              </a:rPr>
              <a:t>to refer to </a:t>
            </a:r>
            <a:r>
              <a:rPr lang="en-GB" sz="1200" b="0" i="0" kern="1200" dirty="0" smtClean="0">
                <a:solidFill>
                  <a:schemeClr val="tx1"/>
                </a:solidFill>
                <a:latin typeface="+mn-lt"/>
                <a:ea typeface="+mn-ea"/>
                <a:cs typeface="+mn-cs"/>
              </a:rPr>
              <a:t>the future.</a:t>
            </a:r>
          </a:p>
          <a:p>
            <a:pPr lvl="0"/>
            <a:r>
              <a:rPr lang="en-GB" sz="1200" b="0" i="0" kern="1200" dirty="0" smtClean="0">
                <a:solidFill>
                  <a:schemeClr val="tx1"/>
                </a:solidFill>
                <a:latin typeface="+mn-lt"/>
                <a:ea typeface="+mn-ea"/>
                <a:cs typeface="+mn-cs"/>
              </a:rPr>
              <a:t>When risks have actually</a:t>
            </a:r>
            <a:r>
              <a:rPr lang="en-GB" sz="1200" b="0" i="0" kern="1200" baseline="0" dirty="0" smtClean="0">
                <a:solidFill>
                  <a:schemeClr val="tx1"/>
                </a:solidFill>
                <a:latin typeface="+mn-lt"/>
                <a:ea typeface="+mn-ea"/>
                <a:cs typeface="+mn-cs"/>
              </a:rPr>
              <a:t> happened, they are called shocks, crises or disasters.</a:t>
            </a:r>
            <a:endParaRPr lang="en-GB" sz="1200" b="0" i="0" kern="1200" dirty="0" smtClean="0">
              <a:solidFill>
                <a:schemeClr val="tx1"/>
              </a:solidFill>
              <a:latin typeface="+mn-lt"/>
              <a:ea typeface="+mn-ea"/>
              <a:cs typeface="+mn-cs"/>
            </a:endParaRPr>
          </a:p>
          <a:p>
            <a:pPr lvl="0"/>
            <a:endParaRPr lang="en-GB" sz="1200" b="1" i="0" kern="1200" dirty="0" smtClean="0">
              <a:solidFill>
                <a:schemeClr val="tx1"/>
              </a:solidFill>
              <a:latin typeface="+mn-lt"/>
              <a:ea typeface="+mn-ea"/>
              <a:cs typeface="+mn-cs"/>
            </a:endParaRPr>
          </a:p>
          <a:p>
            <a:pPr lvl="0"/>
            <a:r>
              <a:rPr lang="en-GB" sz="1200" b="1" i="0" kern="1200" dirty="0" err="1" smtClean="0">
                <a:solidFill>
                  <a:schemeClr val="tx1"/>
                </a:solidFill>
                <a:latin typeface="+mn-lt"/>
                <a:ea typeface="+mn-ea"/>
                <a:cs typeface="+mn-cs"/>
              </a:rPr>
              <a:t>Covariable</a:t>
            </a:r>
            <a:r>
              <a:rPr lang="en-GB" sz="1200" b="1" i="0" kern="1200" dirty="0" smtClean="0">
                <a:solidFill>
                  <a:schemeClr val="tx1"/>
                </a:solidFill>
                <a:latin typeface="+mn-lt"/>
                <a:ea typeface="+mn-ea"/>
                <a:cs typeface="+mn-cs"/>
              </a:rPr>
              <a:t> shocks -</a:t>
            </a:r>
            <a:r>
              <a:rPr lang="en-GB" sz="1200" kern="1200" dirty="0" smtClean="0">
                <a:solidFill>
                  <a:schemeClr val="tx1"/>
                </a:solidFill>
                <a:latin typeface="+mn-lt"/>
                <a:ea typeface="+mn-ea"/>
                <a:cs typeface="+mn-cs"/>
              </a:rPr>
              <a:t> widespread infrequent events such as violent conflict, volcanic eruptions or the sudden introduction of new technology, e.g. cell phones. </a:t>
            </a:r>
            <a:endParaRPr lang="en-US" sz="1200" kern="1200" dirty="0" smtClean="0">
              <a:solidFill>
                <a:schemeClr val="tx1"/>
              </a:solidFill>
              <a:latin typeface="+mn-lt"/>
              <a:ea typeface="+mn-ea"/>
              <a:cs typeface="+mn-cs"/>
            </a:endParaRPr>
          </a:p>
          <a:p>
            <a:pPr lvl="0"/>
            <a:r>
              <a:rPr lang="en-GB" sz="1200" b="1" i="0" kern="1200" dirty="0" smtClean="0">
                <a:solidFill>
                  <a:schemeClr val="tx1"/>
                </a:solidFill>
                <a:latin typeface="+mn-lt"/>
                <a:ea typeface="+mn-ea"/>
                <a:cs typeface="+mn-cs"/>
              </a:rPr>
              <a:t>Idiosyncratic shocks</a:t>
            </a:r>
            <a:r>
              <a:rPr lang="en-GB" sz="1200" b="1" i="0" kern="1200" baseline="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significant events that specifically affect individuals and families, such as the death of the main breadwinner or loss of income generating activity.</a:t>
            </a:r>
            <a:endParaRPr lang="en-US" sz="1200" kern="1200" dirty="0" smtClean="0">
              <a:solidFill>
                <a:schemeClr val="tx1"/>
              </a:solidFill>
              <a:latin typeface="+mn-lt"/>
              <a:ea typeface="+mn-ea"/>
              <a:cs typeface="+mn-cs"/>
            </a:endParaRPr>
          </a:p>
          <a:p>
            <a:pPr lvl="0"/>
            <a:r>
              <a:rPr lang="en-GB" sz="1200" b="1" i="0" kern="1200" dirty="0" smtClean="0">
                <a:solidFill>
                  <a:schemeClr val="tx1"/>
                </a:solidFill>
                <a:latin typeface="+mn-lt"/>
                <a:ea typeface="+mn-ea"/>
                <a:cs typeface="+mn-cs"/>
              </a:rPr>
              <a:t>Seasonality impacts -</a:t>
            </a:r>
            <a:r>
              <a:rPr lang="en-GB" sz="1200" i="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such as annual flooding, linked to the rainy season and market price changes</a:t>
            </a:r>
          </a:p>
          <a:p>
            <a:pPr lvl="0"/>
            <a:r>
              <a:rPr lang="en-GB" sz="1200" b="1" kern="1200" dirty="0" smtClean="0">
                <a:solidFill>
                  <a:schemeClr val="tx1"/>
                </a:solidFill>
                <a:latin typeface="+mn-lt"/>
                <a:ea typeface="+mn-ea"/>
                <a:cs typeface="+mn-cs"/>
              </a:rPr>
              <a:t>Recurring shocks - </a:t>
            </a:r>
            <a:r>
              <a:rPr lang="en-GB" sz="1200" kern="1200" dirty="0" smtClean="0">
                <a:solidFill>
                  <a:schemeClr val="tx1"/>
                </a:solidFill>
                <a:latin typeface="+mn-lt"/>
                <a:ea typeface="+mn-ea"/>
                <a:cs typeface="+mn-cs"/>
              </a:rPr>
              <a:t>small but frequent events, such as bouts of diarrhoea in communities, or frequent short-term,</a:t>
            </a:r>
            <a:r>
              <a:rPr lang="en-GB" sz="1200" kern="1200" baseline="0" dirty="0" smtClean="0">
                <a:solidFill>
                  <a:schemeClr val="tx1"/>
                </a:solidFill>
                <a:latin typeface="+mn-lt"/>
                <a:ea typeface="+mn-ea"/>
                <a:cs typeface="+mn-cs"/>
              </a:rPr>
              <a:t> short distance displacement due to conflict.</a:t>
            </a:r>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Stresses - </a:t>
            </a:r>
            <a:r>
              <a:rPr lang="en-GB" sz="1200" kern="1200" dirty="0" smtClean="0">
                <a:solidFill>
                  <a:schemeClr val="tx1"/>
                </a:solidFill>
                <a:latin typeface="+mn-lt"/>
                <a:ea typeface="+mn-ea"/>
                <a:cs typeface="+mn-cs"/>
              </a:rPr>
              <a:t>long-term, often interconnected trends that drive these events (e.g. Climate Change)</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fr-FR" dirty="0" smtClean="0"/>
          </a:p>
        </p:txBody>
      </p:sp>
    </p:spTree>
    <p:extLst>
      <p:ext uri="{BB962C8B-B14F-4D97-AF65-F5344CB8AC3E}">
        <p14:creationId xmlns:p14="http://schemas.microsoft.com/office/powerpoint/2010/main" val="154644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Include the definition of resilience of the host of the workshop, or the participating agency/ agencies, or the country you are working in</a:t>
            </a:r>
          </a:p>
          <a:p>
            <a:endParaRPr lang="en-AU" dirty="0" smtClean="0"/>
          </a:p>
          <a:p>
            <a:r>
              <a:rPr lang="en-AU" dirty="0" smtClean="0"/>
              <a:t>Explain that the next two slides present some definitions,</a:t>
            </a:r>
            <a:r>
              <a:rPr lang="en-AU" baseline="0" dirty="0" smtClean="0"/>
              <a:t> but that we are not here to debate the semantics of words used.</a:t>
            </a:r>
          </a:p>
          <a:p>
            <a:r>
              <a:rPr lang="en-AU" baseline="0" dirty="0" smtClean="0"/>
              <a:t>The importance is for participants to remember key words that relate to “Resilience”</a:t>
            </a:r>
          </a:p>
          <a:p>
            <a:r>
              <a:rPr lang="en-AU" sz="1200" kern="1200" dirty="0" smtClean="0">
                <a:solidFill>
                  <a:schemeClr val="tx1"/>
                </a:solidFill>
                <a:latin typeface="+mn-lt"/>
                <a:ea typeface="+mn-ea"/>
                <a:cs typeface="+mn-cs"/>
              </a:rPr>
              <a:t>Ask participants to read the handout and highlight key words </a:t>
            </a:r>
            <a:r>
              <a:rPr lang="en-AU" sz="1200" b="0" kern="1200" dirty="0" smtClean="0">
                <a:solidFill>
                  <a:schemeClr val="tx1"/>
                </a:solidFill>
                <a:latin typeface="+mn-lt"/>
                <a:ea typeface="+mn-ea"/>
                <a:cs typeface="+mn-cs"/>
              </a:rPr>
              <a:t>of particular significance to them </a:t>
            </a:r>
            <a:endParaRPr lang="en-AU" b="0"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15</a:t>
            </a:fld>
            <a:endParaRPr lang="en-US"/>
          </a:p>
        </p:txBody>
      </p:sp>
    </p:spTree>
    <p:extLst>
      <p:ext uri="{BB962C8B-B14F-4D97-AF65-F5344CB8AC3E}">
        <p14:creationId xmlns:p14="http://schemas.microsoft.com/office/powerpoint/2010/main" val="417509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228600" indent="-228600">
              <a:spcBef>
                <a:spcPct val="0"/>
              </a:spcBef>
            </a:pPr>
            <a:r>
              <a:rPr lang="en-US" altLang="de-DE" sz="1000" b="1" dirty="0" smtClean="0"/>
              <a:t>There are three forms</a:t>
            </a:r>
            <a:r>
              <a:rPr lang="en-US" altLang="de-DE" sz="1000" b="1" baseline="0" dirty="0" smtClean="0"/>
              <a:t> of resilience boosting capacities : </a:t>
            </a:r>
          </a:p>
          <a:p>
            <a:pPr marL="228600" indent="-228600">
              <a:spcBef>
                <a:spcPct val="0"/>
              </a:spcBef>
            </a:pPr>
            <a:endParaRPr lang="fr-FR" sz="1000" b="1" dirty="0" smtClean="0"/>
          </a:p>
          <a:p>
            <a:pPr lvl="0"/>
            <a:r>
              <a:rPr lang="en-GB" sz="1200" b="1" kern="1200" dirty="0" smtClean="0">
                <a:solidFill>
                  <a:schemeClr val="tx1"/>
                </a:solidFill>
                <a:latin typeface="+mn-lt"/>
                <a:ea typeface="+mn-ea"/>
                <a:cs typeface="+mn-cs"/>
              </a:rPr>
              <a:t>Absorptive capacity:</a:t>
            </a:r>
            <a:r>
              <a:rPr lang="en-GB" sz="1200" kern="1200" dirty="0" smtClean="0">
                <a:solidFill>
                  <a:schemeClr val="tx1"/>
                </a:solidFill>
                <a:latin typeface="+mn-lt"/>
                <a:ea typeface="+mn-ea"/>
                <a:cs typeface="+mn-cs"/>
              </a:rPr>
              <a:t>  This is the capacity of a boxer to </a:t>
            </a:r>
            <a:r>
              <a:rPr lang="en-GB" sz="1200" b="0" kern="1200" dirty="0" smtClean="0">
                <a:solidFill>
                  <a:schemeClr val="tx1"/>
                </a:solidFill>
                <a:latin typeface="+mn-lt"/>
                <a:ea typeface="+mn-ea"/>
                <a:cs typeface="+mn-cs"/>
              </a:rPr>
              <a:t>take</a:t>
            </a:r>
            <a:r>
              <a:rPr lang="en-GB" sz="1200" b="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hit. </a:t>
            </a:r>
            <a:r>
              <a:rPr lang="en-GB" sz="1200" i="1" kern="1200" dirty="0" smtClean="0">
                <a:solidFill>
                  <a:schemeClr val="tx1"/>
                </a:solidFill>
                <a:latin typeface="+mn-lt"/>
                <a:ea typeface="+mn-ea"/>
                <a:cs typeface="+mn-cs"/>
              </a:rPr>
              <a:t>The ability of a system to prepare for, mitigate or prevent the impacts of negative events using predetermined coping responses in order to preserve and restore essential basic structures and functions.</a:t>
            </a:r>
            <a:r>
              <a:rPr lang="en-GB" sz="1200" kern="1200" dirty="0" smtClean="0">
                <a:solidFill>
                  <a:schemeClr val="tx1"/>
                </a:solidFill>
                <a:latin typeface="+mn-lt"/>
                <a:ea typeface="+mn-ea"/>
                <a:cs typeface="+mn-cs"/>
              </a:rPr>
              <a:t> This also includes coping mechanisms used </a:t>
            </a:r>
            <a:r>
              <a:rPr lang="en-GB" sz="1200" kern="1200" dirty="0" err="1" smtClean="0">
                <a:solidFill>
                  <a:schemeClr val="tx1"/>
                </a:solidFill>
                <a:latin typeface="+mn-lt"/>
                <a:ea typeface="+mn-ea"/>
                <a:cs typeface="+mn-cs"/>
              </a:rPr>
              <a:t>duFring</a:t>
            </a:r>
            <a:r>
              <a:rPr lang="en-GB" sz="1200" kern="1200" dirty="0" smtClean="0">
                <a:solidFill>
                  <a:schemeClr val="tx1"/>
                </a:solidFill>
                <a:latin typeface="+mn-lt"/>
                <a:ea typeface="+mn-ea"/>
                <a:cs typeface="+mn-cs"/>
              </a:rPr>
              <a:t> periods of shock.</a:t>
            </a:r>
          </a:p>
          <a:p>
            <a:pPr lvl="0"/>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Adaptive capacity:</a:t>
            </a:r>
            <a:r>
              <a:rPr lang="en-GB" sz="1200" kern="1200" dirty="0" smtClean="0">
                <a:solidFill>
                  <a:schemeClr val="tx1"/>
                </a:solidFill>
                <a:latin typeface="+mn-lt"/>
                <a:ea typeface="+mn-ea"/>
                <a:cs typeface="+mn-cs"/>
              </a:rPr>
              <a:t>  This is the capacity of a boxer to add new strategies to better manage hits coming from new directions. </a:t>
            </a:r>
            <a:r>
              <a:rPr lang="en-GB" sz="1200" i="1" kern="1200" dirty="0" smtClean="0">
                <a:solidFill>
                  <a:schemeClr val="tx1"/>
                </a:solidFill>
                <a:latin typeface="+mn-lt"/>
                <a:ea typeface="+mn-ea"/>
                <a:cs typeface="+mn-cs"/>
              </a:rPr>
              <a:t>The ability of a system to adjust, modify or change its characteristics and actions to moderate potential, future damage and to take advantage of opportunities, all in order to continue functioning without major qualitative changes in function or structural identity</a:t>
            </a:r>
            <a:r>
              <a:rPr lang="en-GB" sz="1200" kern="1200" dirty="0" smtClean="0">
                <a:solidFill>
                  <a:schemeClr val="tx1"/>
                </a:solidFill>
                <a:latin typeface="+mn-lt"/>
                <a:ea typeface="+mn-ea"/>
                <a:cs typeface="+mn-cs"/>
              </a:rPr>
              <a:t>. </a:t>
            </a:r>
          </a:p>
          <a:p>
            <a:pPr lvl="0"/>
            <a:endParaRPr lang="en-US"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Transformative capacity:</a:t>
            </a:r>
            <a:r>
              <a:rPr lang="en-GB" sz="1200" kern="1200" dirty="0" smtClean="0">
                <a:solidFill>
                  <a:schemeClr val="tx1"/>
                </a:solidFill>
                <a:latin typeface="+mn-lt"/>
                <a:ea typeface="+mn-ea"/>
                <a:cs typeface="+mn-cs"/>
              </a:rPr>
              <a:t>  This is the capacity of a boxer to make significant changes in his weight, his strategies and his boxing style in order to take on big hits coming from different directions.  </a:t>
            </a:r>
            <a:r>
              <a:rPr lang="en-GB" sz="1200" i="1" kern="1200" dirty="0" smtClean="0">
                <a:solidFill>
                  <a:schemeClr val="tx1"/>
                </a:solidFill>
                <a:latin typeface="+mn-lt"/>
                <a:ea typeface="+mn-ea"/>
                <a:cs typeface="+mn-cs"/>
              </a:rPr>
              <a:t>The ability to create a fundamentally new system when ecological, economic or social structures make the existing system untenable.</a:t>
            </a:r>
            <a:endParaRPr lang="en-US" sz="1200" kern="1200" dirty="0" smtClean="0">
              <a:solidFill>
                <a:schemeClr val="tx1"/>
              </a:solidFill>
              <a:latin typeface="+mn-lt"/>
              <a:ea typeface="+mn-ea"/>
              <a:cs typeface="+mn-cs"/>
            </a:endParaRPr>
          </a:p>
          <a:p>
            <a:pPr marL="228600" indent="-228600">
              <a:spcBef>
                <a:spcPct val="0"/>
              </a:spcBef>
            </a:pPr>
            <a:endParaRPr lang="en-US" altLang="de-DE" sz="1000" b="1" dirty="0" smtClean="0"/>
          </a:p>
          <a:p>
            <a:pPr marL="228600" indent="-228600">
              <a:spcBef>
                <a:spcPct val="0"/>
              </a:spcBef>
            </a:pPr>
            <a:endParaRPr lang="en-US" altLang="de-DE" sz="1000" b="1" dirty="0" smtClean="0"/>
          </a:p>
          <a:p>
            <a:pPr marL="228600" indent="-228600">
              <a:spcBef>
                <a:spcPct val="0"/>
              </a:spcBef>
            </a:pPr>
            <a:r>
              <a:rPr lang="en-US" altLang="de-DE" sz="1000" b="1" dirty="0" smtClean="0"/>
              <a:t>Implications moving from absorptive to transformative capacity:</a:t>
            </a:r>
          </a:p>
          <a:p>
            <a:pPr marL="228600" indent="-228600">
              <a:spcBef>
                <a:spcPct val="0"/>
              </a:spcBef>
              <a:buFontTx/>
              <a:buAutoNum type="arabicPeriod"/>
            </a:pPr>
            <a:r>
              <a:rPr lang="en-US" altLang="de-DE" sz="1000" dirty="0" smtClean="0"/>
              <a:t>While absorptive capacities focusing on </a:t>
            </a:r>
            <a:r>
              <a:rPr lang="en-US" altLang="de-DE" sz="1000" dirty="0" err="1" smtClean="0"/>
              <a:t>stabilising</a:t>
            </a:r>
            <a:r>
              <a:rPr lang="en-US" altLang="de-DE" sz="1000" baseline="0" dirty="0" smtClean="0"/>
              <a:t> a system in its current state, transformative capacity looks at changing it, which often means a different timeframe (it can start at the same time, but it takes longer to achieve impact and system change).</a:t>
            </a:r>
            <a:endParaRPr lang="en-US" altLang="de-DE" sz="1000" dirty="0" smtClean="0"/>
          </a:p>
          <a:p>
            <a:pPr marL="228600" indent="-228600">
              <a:spcBef>
                <a:spcPct val="0"/>
              </a:spcBef>
              <a:buFontTx/>
              <a:buAutoNum type="arabicPeriod"/>
            </a:pPr>
            <a:r>
              <a:rPr lang="en-US" altLang="de-DE" sz="1000" dirty="0" smtClean="0"/>
              <a:t>While</a:t>
            </a:r>
            <a:r>
              <a:rPr lang="en-US" altLang="de-DE" sz="1000" baseline="0" dirty="0" smtClean="0"/>
              <a:t> supporting absorptive capacity is not a political issue, transforming systems often encounter p</a:t>
            </a:r>
            <a:r>
              <a:rPr lang="en-US" altLang="de-DE" sz="1000" dirty="0" smtClean="0"/>
              <a:t>olitical resistance.</a:t>
            </a:r>
            <a:r>
              <a:rPr lang="en-US" altLang="de-DE" sz="1000" baseline="0" dirty="0" smtClean="0"/>
              <a:t> Transformation needs greater i</a:t>
            </a:r>
            <a:r>
              <a:rPr lang="en-US" altLang="de-DE" sz="1000" dirty="0" smtClean="0"/>
              <a:t>nvestment and longer term commitment.</a:t>
            </a:r>
          </a:p>
          <a:p>
            <a:pPr marL="228600" indent="-228600">
              <a:spcBef>
                <a:spcPct val="0"/>
              </a:spcBef>
              <a:buFontTx/>
              <a:buAutoNum type="arabicPeriod"/>
            </a:pPr>
            <a:endParaRPr lang="en-US" altLang="de-DE" sz="1000" dirty="0" smtClean="0"/>
          </a:p>
          <a:p>
            <a:pPr marL="228600" marR="0" indent="-228600" algn="l" defTabSz="914400" rtl="0" eaLnBrk="1" fontAlgn="auto" latinLnBrk="0" hangingPunct="1">
              <a:lnSpc>
                <a:spcPct val="100000"/>
              </a:lnSpc>
              <a:spcBef>
                <a:spcPct val="0"/>
              </a:spcBef>
              <a:spcAft>
                <a:spcPts val="0"/>
              </a:spcAft>
              <a:buClrTx/>
              <a:buSzTx/>
              <a:buFontTx/>
              <a:buNone/>
              <a:tabLst/>
              <a:defRPr/>
            </a:pPr>
            <a:r>
              <a:rPr lang="en-US" sz="1000" dirty="0" smtClean="0"/>
              <a:t>Often</a:t>
            </a:r>
            <a:r>
              <a:rPr lang="en-US" sz="1000" baseline="0" dirty="0" smtClean="0"/>
              <a:t> the three capacities can be used at the same time: </a:t>
            </a:r>
          </a:p>
          <a:p>
            <a:pPr marL="228600" marR="0" indent="-22860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latin typeface="+mn-lt"/>
                <a:ea typeface="+mn-ea"/>
                <a:cs typeface="+mn-cs"/>
              </a:rPr>
              <a:t>	For example, a coastal community in Bangladesh may use its </a:t>
            </a:r>
            <a:r>
              <a:rPr lang="en-GB" sz="1200" b="1" kern="1200" dirty="0" smtClean="0">
                <a:solidFill>
                  <a:schemeClr val="tx1"/>
                </a:solidFill>
                <a:latin typeface="+mn-lt"/>
                <a:ea typeface="+mn-ea"/>
                <a:cs typeface="+mn-cs"/>
              </a:rPr>
              <a:t>absorptive capacity </a:t>
            </a:r>
            <a:r>
              <a:rPr lang="en-GB" sz="1200" kern="1200" dirty="0" smtClean="0">
                <a:solidFill>
                  <a:schemeClr val="tx1"/>
                </a:solidFill>
                <a:latin typeface="+mn-lt"/>
                <a:ea typeface="+mn-ea"/>
                <a:cs typeface="+mn-cs"/>
              </a:rPr>
              <a:t>to protect their resources against annual flooding given their traditional skills in managing these; use </a:t>
            </a:r>
            <a:r>
              <a:rPr lang="en-GB" sz="1200" b="1" kern="1200" dirty="0" smtClean="0">
                <a:solidFill>
                  <a:schemeClr val="tx1"/>
                </a:solidFill>
                <a:latin typeface="+mn-lt"/>
                <a:ea typeface="+mn-ea"/>
                <a:cs typeface="+mn-cs"/>
              </a:rPr>
              <a:t>adaptive skills </a:t>
            </a:r>
            <a:r>
              <a:rPr lang="en-GB" sz="1200" kern="1200" dirty="0" smtClean="0">
                <a:solidFill>
                  <a:schemeClr val="tx1"/>
                </a:solidFill>
                <a:latin typeface="+mn-lt"/>
                <a:ea typeface="+mn-ea"/>
                <a:cs typeface="+mn-cs"/>
              </a:rPr>
              <a:t>to alter how they cultivate crops and collect drinking water that counters progressive salinity impacts due to sea level rises associated with climate change, and; </a:t>
            </a:r>
            <a:r>
              <a:rPr lang="en-GB" sz="1200" b="1" kern="1200" dirty="0" smtClean="0">
                <a:solidFill>
                  <a:schemeClr val="tx1"/>
                </a:solidFill>
                <a:latin typeface="+mn-lt"/>
                <a:ea typeface="+mn-ea"/>
                <a:cs typeface="+mn-cs"/>
              </a:rPr>
              <a:t>transform</a:t>
            </a:r>
            <a:r>
              <a:rPr lang="en-GB" sz="1200" kern="1200" dirty="0" smtClean="0">
                <a:solidFill>
                  <a:schemeClr val="tx1"/>
                </a:solidFill>
                <a:latin typeface="+mn-lt"/>
                <a:ea typeface="+mn-ea"/>
                <a:cs typeface="+mn-cs"/>
              </a:rPr>
              <a:t> the way they manage income through changing basic attitudes on the role and partnership of different community groups, and the role of women, in natural-resource exploitation.</a:t>
            </a:r>
            <a:endParaRPr lang="en-US" sz="1200" kern="1200" dirty="0" smtClean="0">
              <a:solidFill>
                <a:schemeClr val="tx1"/>
              </a:solidFill>
              <a:latin typeface="+mn-lt"/>
              <a:ea typeface="+mn-ea"/>
              <a:cs typeface="+mn-cs"/>
            </a:endParaRPr>
          </a:p>
          <a:p>
            <a:pPr marL="228600" indent="-228600">
              <a:spcBef>
                <a:spcPct val="0"/>
              </a:spcBef>
              <a:buFontTx/>
              <a:buNone/>
            </a:pPr>
            <a:endParaRPr lang="fr-FR" sz="1000" dirty="0" smtClean="0"/>
          </a:p>
          <a:p>
            <a:pPr marL="228600" indent="-228600">
              <a:spcBef>
                <a:spcPct val="0"/>
              </a:spcBef>
            </a:pPr>
            <a:endParaRPr lang="fr-FR" sz="1000" dirty="0" smtClean="0"/>
          </a:p>
        </p:txBody>
      </p:sp>
    </p:spTree>
    <p:extLst>
      <p:ext uri="{BB962C8B-B14F-4D97-AF65-F5344CB8AC3E}">
        <p14:creationId xmlns:p14="http://schemas.microsoft.com/office/powerpoint/2010/main" val="284207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944563" y="738188"/>
            <a:ext cx="4933950" cy="3702050"/>
          </a:xfrm>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Let us use an image to understand what Resilience System Analysis is actually about. A system is like a rock; weak in some places, but resistant in other places. Various large scale shocks (represented by hammers) and smaller scale or repetitive events (represented by acid) preferentially fracture and eat away the rock along the same system of cracks. These cracks represent weaknesses and vulnerabilities of the system, i.e.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sites of relatively high risk for the future . Other untouched and resistant areas of the rock between the cracks are stronger and more resilient components of the system.</a:t>
            </a:r>
          </a:p>
          <a:p>
            <a:r>
              <a:rPr lang="en-US" sz="1200" kern="1200" dirty="0" smtClean="0">
                <a:solidFill>
                  <a:schemeClr val="tx1"/>
                </a:solidFill>
                <a:latin typeface="+mn-lt"/>
                <a:ea typeface="+mn-ea"/>
                <a:cs typeface="+mn-cs"/>
              </a:rPr>
              <a:t> </a:t>
            </a:r>
          </a:p>
          <a:p>
            <a:r>
              <a:rPr lang="en-US" dirty="0" smtClean="0"/>
              <a:t/>
            </a:r>
            <a:br>
              <a:rPr lang="en-US" dirty="0" smtClean="0"/>
            </a:br>
            <a:r>
              <a:rPr lang="en-US" sz="1200" kern="1200" dirty="0" smtClean="0">
                <a:solidFill>
                  <a:schemeClr val="tx1"/>
                </a:solidFill>
                <a:latin typeface="+mn-lt"/>
                <a:ea typeface="+mn-ea"/>
                <a:cs typeface="+mn-cs"/>
              </a:rPr>
              <a:t>Resilient Systems Analysis focuses on the rock’s characteristics. What makes it strong in some components while it fractures and fails in other components?  What can we learn from the strengths in the system, to reinforce weak components and build the resilience of the system as a whole to a range of shocks from natural phenomena, economic and geopolitical factors?</a:t>
            </a:r>
          </a:p>
          <a:p>
            <a:pPr>
              <a:spcBef>
                <a:spcPct val="0"/>
              </a:spcBef>
            </a:pPr>
            <a:endParaRPr lang="fr-FR" dirty="0" smtClean="0"/>
          </a:p>
        </p:txBody>
      </p:sp>
    </p:spTree>
    <p:extLst>
      <p:ext uri="{BB962C8B-B14F-4D97-AF65-F5344CB8AC3E}">
        <p14:creationId xmlns:p14="http://schemas.microsoft.com/office/powerpoint/2010/main" val="119150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400" dirty="0" smtClean="0"/>
              <a:t>This program in the </a:t>
            </a:r>
            <a:r>
              <a:rPr lang="en-GB" sz="1400" dirty="0" err="1" smtClean="0"/>
              <a:t>Phillipines</a:t>
            </a:r>
            <a:r>
              <a:rPr lang="en-GB" sz="1400" dirty="0" smtClean="0"/>
              <a:t> illustrates the conceptual framework</a:t>
            </a:r>
            <a:r>
              <a:rPr lang="en-GB" sz="1400" baseline="0" dirty="0" smtClean="0"/>
              <a:t> just presented.</a:t>
            </a:r>
          </a:p>
          <a:p>
            <a:pPr marL="0" marR="0" indent="0" algn="l" defTabSz="914400" rtl="0" eaLnBrk="1" fontAlgn="auto" latinLnBrk="0" hangingPunct="1">
              <a:lnSpc>
                <a:spcPct val="100000"/>
              </a:lnSpc>
              <a:spcBef>
                <a:spcPct val="0"/>
              </a:spcBef>
              <a:spcAft>
                <a:spcPts val="0"/>
              </a:spcAft>
              <a:buClrTx/>
              <a:buSzTx/>
              <a:buFontTx/>
              <a:buNone/>
              <a:tabLst/>
              <a:defRPr/>
            </a:pPr>
            <a:r>
              <a:rPr lang="en-GB" sz="1400" baseline="0" dirty="0" smtClean="0"/>
              <a:t>Led by the German Cooperation, the program was not specifically a “resilience </a:t>
            </a:r>
            <a:r>
              <a:rPr lang="en-GB" sz="1400" baseline="0" dirty="0" err="1" smtClean="0"/>
              <a:t>bossting</a:t>
            </a:r>
            <a:r>
              <a:rPr lang="en-GB" sz="1400" baseline="0" dirty="0" smtClean="0"/>
              <a:t>” program, but was p</a:t>
            </a:r>
            <a:r>
              <a:rPr lang="en-GB" sz="1400" dirty="0" smtClean="0"/>
              <a:t>lanned as an integrated peace-building and poverty reduction strategy.</a:t>
            </a:r>
            <a:r>
              <a:rPr lang="en-GB" sz="1400" baseline="0" dirty="0" smtClean="0"/>
              <a:t> </a:t>
            </a:r>
          </a:p>
          <a:p>
            <a:pPr>
              <a:spcBef>
                <a:spcPct val="0"/>
              </a:spcBef>
              <a:spcAft>
                <a:spcPct val="20000"/>
              </a:spcAft>
              <a:buFontTx/>
              <a:buNone/>
            </a:pPr>
            <a:endParaRPr lang="en-US" sz="1300" i="0" noProof="0" dirty="0" smtClean="0"/>
          </a:p>
        </p:txBody>
      </p:sp>
    </p:spTree>
    <p:extLst>
      <p:ext uri="{BB962C8B-B14F-4D97-AF65-F5344CB8AC3E}">
        <p14:creationId xmlns:p14="http://schemas.microsoft.com/office/powerpoint/2010/main" val="22271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400" baseline="0" dirty="0" smtClean="0"/>
              <a:t>This slide highlights key features of the context, which are similar to many complex contexts which development and humanitarian actors operate in.</a:t>
            </a:r>
            <a:endParaRPr lang="en-GB" sz="14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GB" sz="1400" baseline="0" dirty="0" smtClean="0"/>
          </a:p>
          <a:p>
            <a:pPr>
              <a:spcBef>
                <a:spcPct val="0"/>
              </a:spcBef>
              <a:spcAft>
                <a:spcPct val="20000"/>
              </a:spcAft>
              <a:buFontTx/>
              <a:buNone/>
            </a:pPr>
            <a:endParaRPr lang="en-US" sz="1300" i="0" noProof="0" dirty="0" smtClean="0"/>
          </a:p>
        </p:txBody>
      </p:sp>
    </p:spTree>
    <p:extLst>
      <p:ext uri="{BB962C8B-B14F-4D97-AF65-F5344CB8AC3E}">
        <p14:creationId xmlns:p14="http://schemas.microsoft.com/office/powerpoint/2010/main" val="379617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spcAft>
                <a:spcPct val="20000"/>
              </a:spcAft>
              <a:buFontTx/>
              <a:buNone/>
            </a:pPr>
            <a:r>
              <a:rPr lang="en-US" sz="1300" i="0" noProof="0" dirty="0" smtClean="0"/>
              <a:t>We</a:t>
            </a:r>
            <a:r>
              <a:rPr lang="en-US" sz="1300" i="0" baseline="0" noProof="0" dirty="0" smtClean="0"/>
              <a:t> classified various components of the program according to the three types of capacities presented earlier. </a:t>
            </a:r>
          </a:p>
          <a:p>
            <a:pPr>
              <a:spcBef>
                <a:spcPct val="0"/>
              </a:spcBef>
              <a:spcAft>
                <a:spcPct val="20000"/>
              </a:spcAft>
              <a:buFontTx/>
              <a:buNone/>
            </a:pPr>
            <a:r>
              <a:rPr lang="en-US" sz="1300" i="0" baseline="0" noProof="0" dirty="0" smtClean="0"/>
              <a:t>Not only did component the program aim to reinforce absorptive capacity at different levels of the nation, but other programmatic aspects reinforced adaptive and transformative capacity.</a:t>
            </a:r>
            <a:endParaRPr lang="en-US" sz="1300" i="0" noProof="0" dirty="0" smtClean="0"/>
          </a:p>
        </p:txBody>
      </p:sp>
    </p:spTree>
    <p:extLst>
      <p:ext uri="{BB962C8B-B14F-4D97-AF65-F5344CB8AC3E}">
        <p14:creationId xmlns:p14="http://schemas.microsoft.com/office/powerpoint/2010/main" val="268043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Throughout the presentation, green boxes with red font indicate modifications</a:t>
            </a:r>
            <a:r>
              <a:rPr lang="en-US" sz="1200" i="1" kern="1200" baseline="0" dirty="0" smtClean="0">
                <a:solidFill>
                  <a:schemeClr val="tx1"/>
                </a:solidFill>
                <a:latin typeface="+mn-lt"/>
                <a:ea typeface="+mn-ea"/>
                <a:cs typeface="+mn-cs"/>
              </a:rPr>
              <a:t> or</a:t>
            </a:r>
            <a:r>
              <a:rPr lang="en-US" sz="1200" i="1" kern="1200" dirty="0" smtClean="0">
                <a:solidFill>
                  <a:schemeClr val="tx1"/>
                </a:solidFill>
                <a:latin typeface="+mn-lt"/>
                <a:ea typeface="+mn-ea"/>
                <a:cs typeface="+mn-cs"/>
              </a:rPr>
              <a:t> adaptation you need to do, to adapt the PowerPoint to the particular context of your workshop.</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Insert pictures relevant to your context on the slides. Ensure the size of pictures is reduced to avoid designing a PowerPoint presentation which would slow computers down</a:t>
            </a:r>
            <a:endParaRPr lang="en-US" sz="1200" kern="1200" dirty="0" smtClean="0">
              <a:solidFill>
                <a:schemeClr val="tx1"/>
              </a:solidFill>
              <a:latin typeface="+mn-lt"/>
              <a:ea typeface="+mn-ea"/>
              <a:cs typeface="+mn-cs"/>
            </a:endParaRPr>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a:t>
            </a:fld>
            <a:endParaRPr lang="en-US"/>
          </a:p>
        </p:txBody>
      </p:sp>
    </p:spTree>
    <p:extLst>
      <p:ext uri="{BB962C8B-B14F-4D97-AF65-F5344CB8AC3E}">
        <p14:creationId xmlns:p14="http://schemas.microsoft.com/office/powerpoint/2010/main" val="994271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table </a:t>
            </a:r>
            <a:r>
              <a:rPr lang="en-GB" b="0" dirty="0" smtClean="0"/>
              <a:t>shows how </a:t>
            </a:r>
            <a:r>
              <a:rPr lang="en-GB" dirty="0" smtClean="0"/>
              <a:t>the program was able to reinforce</a:t>
            </a:r>
            <a:r>
              <a:rPr lang="en-GB" baseline="0" dirty="0" smtClean="0"/>
              <a:t> resilience, because it acted in a connected manner at various levels of society. Actions at a higher level, for instance, would not </a:t>
            </a:r>
            <a:r>
              <a:rPr lang="en-GB" dirty="0" smtClean="0"/>
              <a:t>compromise the well-being of vulnerable individuals.</a:t>
            </a:r>
          </a:p>
          <a:p>
            <a:pPr>
              <a:spcBef>
                <a:spcPct val="0"/>
              </a:spcBef>
            </a:pPr>
            <a:endParaRPr lang="en-GB" dirty="0" smtClean="0"/>
          </a:p>
          <a:p>
            <a:pPr>
              <a:spcBef>
                <a:spcPct val="0"/>
              </a:spcBef>
            </a:pPr>
            <a:r>
              <a:rPr lang="en-GB" dirty="0" smtClean="0"/>
              <a:t>Such an approach enables the management of competing interests: indigenous, women, environment, government, companies etc.</a:t>
            </a:r>
            <a:endParaRPr lang="fr-FR" dirty="0" smtClean="0"/>
          </a:p>
        </p:txBody>
      </p:sp>
    </p:spTree>
    <p:extLst>
      <p:ext uri="{BB962C8B-B14F-4D97-AF65-F5344CB8AC3E}">
        <p14:creationId xmlns:p14="http://schemas.microsoft.com/office/powerpoint/2010/main" val="1817353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a:t>
            </a:r>
          </a:p>
          <a:p>
            <a:r>
              <a:rPr lang="en-US" i="1" baseline="0" dirty="0" smtClean="0"/>
              <a:t>You will have drawn the above matrix by joining together 4 flipcharts in landscape format. The empty matrix should be stuck on the wall, so that all participants can see where they have to put their sticky notes.</a:t>
            </a:r>
          </a:p>
          <a:p>
            <a:endParaRPr lang="en-US" i="1" baseline="0" dirty="0" smtClean="0"/>
          </a:p>
          <a:p>
            <a:r>
              <a:rPr lang="en-US" i="0" baseline="0" dirty="0" smtClean="0"/>
              <a:t>Explain that we have seen the importance of various actors combining their efforts at different levels of society. We will now explore how far this is also the case for the workshop’s context.</a:t>
            </a:r>
          </a:p>
          <a:p>
            <a:endParaRPr lang="en-US" i="0" baseline="0" dirty="0" smtClean="0"/>
          </a:p>
          <a:p>
            <a:r>
              <a:rPr lang="en-US" i="0" baseline="0" dirty="0" smtClean="0"/>
              <a:t>Leave the instructions on the screen during the whole exercise, so that participants can easily refer to them. Do this throughout the workshop.</a:t>
            </a:r>
          </a:p>
          <a:p>
            <a:endParaRPr lang="en-US" i="0" baseline="0" dirty="0" smtClean="0"/>
          </a:p>
          <a:p>
            <a:r>
              <a:rPr lang="en-US" sz="1200" kern="1200" dirty="0" smtClean="0">
                <a:solidFill>
                  <a:schemeClr val="tx1"/>
                </a:solidFill>
                <a:latin typeface="+mn-lt"/>
                <a:ea typeface="+mn-ea"/>
                <a:cs typeface="+mn-cs"/>
              </a:rPr>
              <a:t>Debrief in plenary by looking at the filled table and pattern on the wall. Are most sticky notes concentrated at one level of society? In support of one capacity or more?</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23</a:t>
            </a:fld>
            <a:endParaRPr lang="en-US"/>
          </a:p>
        </p:txBody>
      </p:sp>
    </p:spTree>
    <p:extLst>
      <p:ext uri="{BB962C8B-B14F-4D97-AF65-F5344CB8AC3E}">
        <p14:creationId xmlns:p14="http://schemas.microsoft.com/office/powerpoint/2010/main" val="98880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You will have printed out 2 handouts of “Definitions" per table.</a:t>
            </a:r>
          </a:p>
          <a:p>
            <a:r>
              <a:rPr lang="en-US" i="1" baseline="0" dirty="0" smtClean="0"/>
              <a:t>One of each remains as an A4 sheet, and will be distributed to the group later to assess whether they managed the exercise properly. </a:t>
            </a:r>
          </a:p>
          <a:p>
            <a:r>
              <a:rPr lang="en-AU" sz="1200" i="1" kern="1200" dirty="0" smtClean="0">
                <a:solidFill>
                  <a:schemeClr val="tx1"/>
                </a:solidFill>
                <a:latin typeface="+mn-lt"/>
                <a:ea typeface="+mn-ea"/>
                <a:cs typeface="+mn-cs"/>
              </a:rPr>
              <a:t>The other copy will have previously been cut into pieces and each term separated from its definition </a:t>
            </a:r>
            <a:endParaRPr lang="en-US" sz="1200" kern="1200" dirty="0" smtClean="0">
              <a:solidFill>
                <a:schemeClr val="tx1"/>
              </a:solidFill>
              <a:latin typeface="+mn-lt"/>
              <a:ea typeface="+mn-ea"/>
              <a:cs typeface="+mn-cs"/>
            </a:endParaRPr>
          </a:p>
          <a:p>
            <a:r>
              <a:rPr lang="en-US" i="1" baseline="0" dirty="0" smtClean="0"/>
              <a:t>Put all the cut out papers into one envelope and write the group’s number on it. </a:t>
            </a:r>
          </a:p>
          <a:p>
            <a:endParaRPr lang="en-US" i="1" baseline="0" dirty="0" smtClean="0"/>
          </a:p>
          <a:p>
            <a:r>
              <a:rPr lang="en-US" i="0" baseline="0" dirty="0" smtClean="0"/>
              <a:t>Distribute one envelope to each group, along with an empty flip chart and glue stick.</a:t>
            </a:r>
          </a:p>
          <a:p>
            <a:endParaRPr lang="en-US" i="0" baseline="0" dirty="0" smtClean="0"/>
          </a:p>
          <a:p>
            <a:r>
              <a:rPr lang="en-US" i="0" baseline="0" dirty="0" smtClean="0"/>
              <a:t>When all groups have finished gluing the pieces of paper onto the flipchart, give them the A4 sheets with the correct definitions. Let them correct themselves.</a:t>
            </a:r>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24</a:t>
            </a:fld>
            <a:endParaRPr lang="en-US"/>
          </a:p>
        </p:txBody>
      </p:sp>
    </p:spTree>
    <p:extLst>
      <p:ext uri="{BB962C8B-B14F-4D97-AF65-F5344CB8AC3E}">
        <p14:creationId xmlns:p14="http://schemas.microsoft.com/office/powerpoint/2010/main" val="236846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Ask the</a:t>
            </a:r>
            <a:r>
              <a:rPr lang="en-AU" baseline="0" dirty="0" smtClean="0"/>
              <a:t> first point to one participant and let him/ her answer</a:t>
            </a:r>
          </a:p>
          <a:p>
            <a:r>
              <a:rPr lang="en-AU" baseline="0" dirty="0" smtClean="0"/>
              <a:t>Do the same with each objective.</a:t>
            </a:r>
          </a:p>
          <a:p>
            <a:r>
              <a:rPr lang="en-AU" baseline="0" dirty="0" smtClean="0"/>
              <a:t>This is valid throughout the workshop, to check whether each module’s objective has been reached.</a:t>
            </a:r>
          </a:p>
          <a:p>
            <a:r>
              <a:rPr lang="en-AU" baseline="0" dirty="0" smtClean="0"/>
              <a:t>Clarify if answers provided are incorrect, or ask someone else in the room to provide an answer.</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25</a:t>
            </a:fld>
            <a:endParaRPr lang="en-US"/>
          </a:p>
        </p:txBody>
      </p:sp>
    </p:spTree>
    <p:extLst>
      <p:ext uri="{BB962C8B-B14F-4D97-AF65-F5344CB8AC3E}">
        <p14:creationId xmlns:p14="http://schemas.microsoft.com/office/powerpoint/2010/main" val="2427612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Insert a picture relevant to the context</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26</a:t>
            </a:fld>
            <a:endParaRPr lang="en-US"/>
          </a:p>
        </p:txBody>
      </p:sp>
    </p:spTree>
    <p:extLst>
      <p:ext uri="{BB962C8B-B14F-4D97-AF65-F5344CB8AC3E}">
        <p14:creationId xmlns:p14="http://schemas.microsoft.com/office/powerpoint/2010/main" val="3681582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Insert a picture relevant to the context</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27</a:t>
            </a:fld>
            <a:endParaRPr lang="en-US"/>
          </a:p>
        </p:txBody>
      </p:sp>
    </p:spTree>
    <p:extLst>
      <p:ext uri="{BB962C8B-B14F-4D97-AF65-F5344CB8AC3E}">
        <p14:creationId xmlns:p14="http://schemas.microsoft.com/office/powerpoint/2010/main" val="13952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28</a:t>
            </a:fld>
            <a:endParaRPr lang="en-US"/>
          </a:p>
        </p:txBody>
      </p:sp>
    </p:spTree>
    <p:extLst>
      <p:ext uri="{BB962C8B-B14F-4D97-AF65-F5344CB8AC3E}">
        <p14:creationId xmlns:p14="http://schemas.microsoft.com/office/powerpoint/2010/main" val="3451859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Explain to participants that these</a:t>
            </a:r>
            <a:r>
              <a:rPr lang="en-AU" baseline="0" dirty="0" smtClean="0"/>
              <a:t> questions underpinned the preparation of the briefing dossier outputs such as the risk fiches, the causes and effects panorama and the risk </a:t>
            </a:r>
            <a:r>
              <a:rPr lang="en-AU" baseline="0" dirty="0" err="1" smtClean="0"/>
              <a:t>heatmap</a:t>
            </a:r>
            <a:r>
              <a:rPr lang="en-AU" baseline="0" dirty="0" smtClean="0"/>
              <a:t>. They will have to keep these questions in mind during this module’s exercise</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29</a:t>
            </a:fld>
            <a:endParaRPr lang="en-US"/>
          </a:p>
        </p:txBody>
      </p:sp>
    </p:spTree>
    <p:extLst>
      <p:ext uri="{BB962C8B-B14F-4D97-AF65-F5344CB8AC3E}">
        <p14:creationId xmlns:p14="http://schemas.microsoft.com/office/powerpoint/2010/main" val="273103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Replace this visual with the one you prepared for the Briefing Dossier. </a:t>
            </a:r>
          </a:p>
          <a:p>
            <a:r>
              <a:rPr lang="en-US" i="1" baseline="0" dirty="0" smtClean="0"/>
              <a:t>You can prepare it in PowerPoint, then save the slide as a PNG picture and paste it on the slide.</a:t>
            </a:r>
          </a:p>
          <a:p>
            <a:r>
              <a:rPr lang="en-US" i="1" baseline="0" dirty="0" smtClean="0"/>
              <a:t>You can also select all the elements on your slide, and click on paste/ paste special/ Picture (PNG)</a:t>
            </a:r>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30</a:t>
            </a:fld>
            <a:endParaRPr lang="en-US"/>
          </a:p>
        </p:txBody>
      </p:sp>
    </p:spTree>
    <p:extLst>
      <p:ext uri="{BB962C8B-B14F-4D97-AF65-F5344CB8AC3E}">
        <p14:creationId xmlns:p14="http://schemas.microsoft.com/office/powerpoint/2010/main" val="317088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Ensure you have 6 color print outs in A2  format and 1 color A4 handout per participant.</a:t>
            </a:r>
          </a:p>
          <a:p>
            <a:endParaRPr lang="en-US" i="1" baseline="0" dirty="0" smtClean="0"/>
          </a:p>
          <a:p>
            <a:r>
              <a:rPr lang="en-US" i="0" baseline="0" dirty="0" smtClean="0"/>
              <a:t>Distribute the A2 handout to each group, and the A4 to each participant. Ask groups to discuss and modify.</a:t>
            </a:r>
          </a:p>
          <a:p>
            <a:r>
              <a:rPr lang="en-US" i="0" baseline="0" dirty="0" smtClean="0"/>
              <a:t>Participants might want to add some risks, or to change causal relations or categories ( e.g. considering some risks as stressors, or changing risks from covariate to idiosyncratic etc.)</a:t>
            </a:r>
          </a:p>
          <a:p>
            <a:endParaRPr lang="en-US" i="0" baseline="0" dirty="0" smtClean="0"/>
          </a:p>
          <a:p>
            <a:r>
              <a:rPr lang="en-US" i="0" baseline="0" dirty="0" smtClean="0"/>
              <a:t>At the end of the exercise, collect all sheets and explain you will produce a synthesis of all group visuals and include it in the report as a key output from the workshop.</a:t>
            </a:r>
            <a:endParaRPr lang="en-AU" i="0"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31</a:t>
            </a:fld>
            <a:endParaRPr lang="en-US"/>
          </a:p>
        </p:txBody>
      </p:sp>
    </p:spTree>
    <p:extLst>
      <p:ext uri="{BB962C8B-B14F-4D97-AF65-F5344CB8AC3E}">
        <p14:creationId xmlns:p14="http://schemas.microsoft.com/office/powerpoint/2010/main" val="318098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dirty="0" smtClean="0"/>
              <a:t>You can fine tune the objectives according to your specific context and scoping</a:t>
            </a:r>
            <a:r>
              <a:rPr lang="en-US" i="1" baseline="0" dirty="0" smtClean="0"/>
              <a:t> question</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a:t>
            </a:fld>
            <a:endParaRPr lang="en-US"/>
          </a:p>
        </p:txBody>
      </p:sp>
    </p:spTree>
    <p:extLst>
      <p:ext uri="{BB962C8B-B14F-4D97-AF65-F5344CB8AC3E}">
        <p14:creationId xmlns:p14="http://schemas.microsoft.com/office/powerpoint/2010/main" val="238967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32</a:t>
            </a:fld>
            <a:endParaRPr lang="en-US"/>
          </a:p>
        </p:txBody>
      </p:sp>
    </p:spTree>
    <p:extLst>
      <p:ext uri="{BB962C8B-B14F-4D97-AF65-F5344CB8AC3E}">
        <p14:creationId xmlns:p14="http://schemas.microsoft.com/office/powerpoint/2010/main" val="3350703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Replace with a picture of the risks </a:t>
            </a:r>
            <a:r>
              <a:rPr lang="en-US" i="1" baseline="0" dirty="0" err="1" smtClean="0"/>
              <a:t>heatmap</a:t>
            </a:r>
            <a:r>
              <a:rPr lang="en-US" i="1" baseline="0" dirty="0" smtClean="0"/>
              <a:t> you came up with for the Briefing Dossier</a:t>
            </a:r>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33</a:t>
            </a:fld>
            <a:endParaRPr lang="en-US"/>
          </a:p>
        </p:txBody>
      </p:sp>
    </p:spTree>
    <p:extLst>
      <p:ext uri="{BB962C8B-B14F-4D97-AF65-F5344CB8AC3E}">
        <p14:creationId xmlns:p14="http://schemas.microsoft.com/office/powerpoint/2010/main" val="3043796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Ensure you have 6 color print outs of the </a:t>
            </a:r>
            <a:r>
              <a:rPr lang="en-US" i="1" baseline="0" dirty="0" err="1" smtClean="0"/>
              <a:t>Heatmap</a:t>
            </a:r>
            <a:r>
              <a:rPr lang="en-US" i="1" baseline="0" dirty="0" smtClean="0"/>
              <a:t> in A2  format and 1 color A4 handout per participant.</a:t>
            </a:r>
          </a:p>
          <a:p>
            <a:endParaRPr lang="en-US" i="1" baseline="0" dirty="0" smtClean="0"/>
          </a:p>
          <a:p>
            <a:r>
              <a:rPr lang="en-US" i="0" baseline="0" dirty="0" smtClean="0"/>
              <a:t>Distribute the A2 handout per group, and the A4 to each participant. Ask groups to discuss and modify.</a:t>
            </a:r>
          </a:p>
          <a:p>
            <a:endParaRPr lang="en-US" i="0" baseline="0" dirty="0" smtClean="0"/>
          </a:p>
          <a:p>
            <a:r>
              <a:rPr lang="en-US" i="0" baseline="0" dirty="0" smtClean="0"/>
              <a:t>At the end of the exercise, collect all sheets and explain that you will produce a synthesis of all group work and include it in the report as a key output from the workshop .</a:t>
            </a:r>
            <a:endParaRPr lang="en-AU" i="0" dirty="0" smtClean="0"/>
          </a:p>
          <a:p>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34</a:t>
            </a:fld>
            <a:endParaRPr lang="en-US"/>
          </a:p>
        </p:txBody>
      </p:sp>
    </p:spTree>
    <p:extLst>
      <p:ext uri="{BB962C8B-B14F-4D97-AF65-F5344CB8AC3E}">
        <p14:creationId xmlns:p14="http://schemas.microsoft.com/office/powerpoint/2010/main" val="2448676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35</a:t>
            </a:fld>
            <a:endParaRPr lang="en-US"/>
          </a:p>
        </p:txBody>
      </p:sp>
    </p:spTree>
    <p:extLst>
      <p:ext uri="{BB962C8B-B14F-4D97-AF65-F5344CB8AC3E}">
        <p14:creationId xmlns:p14="http://schemas.microsoft.com/office/powerpoint/2010/main" val="3064774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38</a:t>
            </a:fld>
            <a:endParaRPr lang="en-US"/>
          </a:p>
        </p:txBody>
      </p:sp>
    </p:spTree>
    <p:extLst>
      <p:ext uri="{BB962C8B-B14F-4D97-AF65-F5344CB8AC3E}">
        <p14:creationId xmlns:p14="http://schemas.microsoft.com/office/powerpoint/2010/main" val="1416429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dirty="0" smtClean="0">
                <a:solidFill>
                  <a:schemeClr val="tx1"/>
                </a:solidFill>
                <a:latin typeface="+mn-lt"/>
                <a:ea typeface="+mn-ea"/>
                <a:cs typeface="+mn-cs"/>
              </a:rPr>
              <a:t>Ask participants if they know this</a:t>
            </a:r>
            <a:r>
              <a:rPr lang="en-GB" sz="1200" b="0" kern="1200" baseline="0" dirty="0" smtClean="0">
                <a:solidFill>
                  <a:schemeClr val="tx1"/>
                </a:solidFill>
                <a:latin typeface="+mn-lt"/>
                <a:ea typeface="+mn-ea"/>
                <a:cs typeface="+mn-cs"/>
              </a:rPr>
              <a:t> figure and let them explain it to each other. </a:t>
            </a:r>
          </a:p>
          <a:p>
            <a:r>
              <a:rPr lang="en-GB" sz="1200" b="0" kern="1200" baseline="0" dirty="0" smtClean="0">
                <a:solidFill>
                  <a:schemeClr val="tx1"/>
                </a:solidFill>
                <a:latin typeface="+mn-lt"/>
                <a:ea typeface="+mn-ea"/>
                <a:cs typeface="+mn-cs"/>
              </a:rPr>
              <a:t>Refer to the Guidelines Section Conceptual Framework to add content if required.</a:t>
            </a:r>
            <a:endParaRPr lang="en-GB" sz="1200" b="0" kern="1200" dirty="0" smtClean="0">
              <a:solidFill>
                <a:schemeClr val="tx1"/>
              </a:solidFill>
              <a:latin typeface="+mn-lt"/>
              <a:ea typeface="+mn-ea"/>
              <a:cs typeface="+mn-cs"/>
            </a:endParaRPr>
          </a:p>
          <a:p>
            <a:endParaRPr lang="en-GB"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2A7543C-1846-464C-9C09-78651A95EBBC}" type="slidenum">
              <a:rPr lang="en-US" smtClean="0"/>
              <a:pPr/>
              <a:t>39</a:t>
            </a:fld>
            <a:endParaRPr lang="en-US"/>
          </a:p>
        </p:txBody>
      </p:sp>
    </p:spTree>
    <p:extLst>
      <p:ext uri="{BB962C8B-B14F-4D97-AF65-F5344CB8AC3E}">
        <p14:creationId xmlns:p14="http://schemas.microsoft.com/office/powerpoint/2010/main" val="1169736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r>
              <a:rPr lang="fr-FR" dirty="0" err="1" smtClean="0"/>
              <a:t>Ask</a:t>
            </a:r>
            <a:r>
              <a:rPr lang="fr-FR" dirty="0" smtClean="0"/>
              <a:t> participants to </a:t>
            </a:r>
            <a:r>
              <a:rPr lang="fr-FR" dirty="0" err="1" smtClean="0"/>
              <a:t>describe</a:t>
            </a:r>
            <a:r>
              <a:rPr lang="fr-FR" dirty="0" smtClean="0"/>
              <a:t> </a:t>
            </a:r>
            <a:r>
              <a:rPr lang="fr-FR" dirty="0" err="1" smtClean="0"/>
              <a:t>elements</a:t>
            </a:r>
            <a:r>
              <a:rPr lang="fr-FR" dirty="0" smtClean="0"/>
              <a:t> of the </a:t>
            </a:r>
            <a:r>
              <a:rPr lang="fr-FR" dirty="0" err="1" smtClean="0"/>
              <a:t>Sustainable</a:t>
            </a:r>
            <a:r>
              <a:rPr lang="fr-FR" dirty="0" smtClean="0"/>
              <a:t> </a:t>
            </a:r>
            <a:r>
              <a:rPr lang="fr-FR" dirty="0" err="1" smtClean="0"/>
              <a:t>Livelihoods</a:t>
            </a:r>
            <a:r>
              <a:rPr lang="fr-FR" baseline="0" dirty="0" smtClean="0"/>
              <a:t> Framework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can</a:t>
            </a:r>
            <a:r>
              <a:rPr lang="fr-FR" baseline="0" dirty="0" smtClean="0"/>
              <a:t> </a:t>
            </a:r>
            <a:r>
              <a:rPr lang="fr-FR" baseline="0" dirty="0" err="1" smtClean="0"/>
              <a:t>see</a:t>
            </a:r>
            <a:r>
              <a:rPr lang="fr-FR" baseline="0" dirty="0" smtClean="0"/>
              <a:t> in </a:t>
            </a:r>
            <a:r>
              <a:rPr lang="fr-FR" baseline="0" dirty="0" err="1" smtClean="0"/>
              <a:t>this</a:t>
            </a:r>
            <a:r>
              <a:rPr lang="fr-FR" baseline="0" dirty="0" smtClean="0"/>
              <a:t> </a:t>
            </a:r>
            <a:r>
              <a:rPr lang="fr-FR" baseline="0" dirty="0" err="1" smtClean="0"/>
              <a:t>picture</a:t>
            </a:r>
            <a:r>
              <a:rPr lang="fr-FR" baseline="0" dirty="0" smtClean="0"/>
              <a:t> , </a:t>
            </a:r>
            <a:r>
              <a:rPr lang="fr-FR" baseline="0" dirty="0" err="1" smtClean="0"/>
              <a:t>taken</a:t>
            </a:r>
            <a:r>
              <a:rPr lang="fr-FR" baseline="0" dirty="0" smtClean="0"/>
              <a:t> on the </a:t>
            </a:r>
            <a:r>
              <a:rPr lang="fr-FR" baseline="0" dirty="0" err="1" smtClean="0"/>
              <a:t>outskirts</a:t>
            </a:r>
            <a:r>
              <a:rPr lang="fr-FR" baseline="0" dirty="0" smtClean="0"/>
              <a:t> of Bunia, </a:t>
            </a:r>
            <a:r>
              <a:rPr lang="fr-FR" baseline="0" dirty="0" err="1" smtClean="0"/>
              <a:t>Eastern</a:t>
            </a:r>
            <a:r>
              <a:rPr lang="fr-FR" baseline="0" dirty="0" smtClean="0"/>
              <a:t> Democratic </a:t>
            </a:r>
            <a:r>
              <a:rPr lang="fr-FR" baseline="0" dirty="0" err="1" smtClean="0"/>
              <a:t>Republic</a:t>
            </a:r>
            <a:r>
              <a:rPr lang="fr-FR" baseline="0" dirty="0" smtClean="0"/>
              <a:t> of Congo</a:t>
            </a:r>
          </a:p>
          <a:p>
            <a:pPr eaLnBrk="1" hangingPunct="1"/>
            <a:endParaRPr lang="fr-FR" dirty="0" smtClean="0"/>
          </a:p>
          <a:p>
            <a:pPr eaLnBrk="1" hangingPunct="1"/>
            <a:r>
              <a:rPr lang="fr-FR" dirty="0" smtClean="0"/>
              <a:t>Prompt </a:t>
            </a:r>
            <a:r>
              <a:rPr lang="fr-FR" dirty="0" err="1" smtClean="0"/>
              <a:t>them</a:t>
            </a:r>
            <a:r>
              <a:rPr lang="fr-FR" dirty="0" smtClean="0"/>
              <a:t> on</a:t>
            </a:r>
          </a:p>
          <a:p>
            <a:pPr eaLnBrk="1" hangingPunct="1">
              <a:buFont typeface="Arial" pitchFamily="34" charset="0"/>
              <a:buChar char="•"/>
            </a:pPr>
            <a:r>
              <a:rPr lang="fr-FR" dirty="0" smtClean="0"/>
              <a:t> </a:t>
            </a:r>
            <a:r>
              <a:rPr lang="fr-FR" dirty="0" err="1" smtClean="0"/>
              <a:t>Risk</a:t>
            </a:r>
            <a:r>
              <a:rPr lang="fr-FR" dirty="0" smtClean="0"/>
              <a:t> </a:t>
            </a:r>
            <a:r>
              <a:rPr lang="fr-FR" dirty="0" err="1" smtClean="0"/>
              <a:t>context</a:t>
            </a:r>
            <a:endParaRPr lang="fr-FR" dirty="0" smtClean="0"/>
          </a:p>
          <a:p>
            <a:pPr eaLnBrk="1" hangingPunct="1">
              <a:buFont typeface="Arial" pitchFamily="34" charset="0"/>
              <a:buChar char="•"/>
            </a:pPr>
            <a:r>
              <a:rPr lang="fr-FR" dirty="0" smtClean="0"/>
              <a:t> Capital groups</a:t>
            </a:r>
          </a:p>
          <a:p>
            <a:pPr eaLnBrk="1" hangingPunct="1">
              <a:buFont typeface="Arial" pitchFamily="34" charset="0"/>
              <a:buChar char="•"/>
            </a:pPr>
            <a:r>
              <a:rPr lang="fr-FR" dirty="0" smtClean="0"/>
              <a:t> Institutions and </a:t>
            </a:r>
            <a:r>
              <a:rPr lang="fr-FR" dirty="0" err="1" smtClean="0"/>
              <a:t>processes</a:t>
            </a:r>
            <a:endParaRPr lang="fr-FR" dirty="0" smtClean="0"/>
          </a:p>
          <a:p>
            <a:pPr eaLnBrk="1" hangingPunct="1">
              <a:buFont typeface="Arial" pitchFamily="34" charset="0"/>
              <a:buChar char="•"/>
            </a:pPr>
            <a:r>
              <a:rPr lang="fr-FR" dirty="0" smtClean="0"/>
              <a:t> </a:t>
            </a:r>
            <a:r>
              <a:rPr lang="fr-FR" dirty="0" err="1" smtClean="0"/>
              <a:t>Strategies</a:t>
            </a:r>
            <a:endParaRPr lang="fr-FR" dirty="0" smtClean="0"/>
          </a:p>
          <a:p>
            <a:pPr eaLnBrk="1" hangingPunct="1">
              <a:buFont typeface="Arial" pitchFamily="34" charset="0"/>
              <a:buChar char="•"/>
            </a:pPr>
            <a:r>
              <a:rPr lang="fr-FR" dirty="0" smtClean="0"/>
              <a:t> </a:t>
            </a:r>
            <a:r>
              <a:rPr lang="fr-FR" dirty="0" err="1" smtClean="0"/>
              <a:t>Outcomes</a:t>
            </a:r>
            <a:endParaRPr lang="fr-FR" dirty="0" smtClean="0"/>
          </a:p>
          <a:p>
            <a:pPr eaLnBrk="1" hangingPunct="1"/>
            <a:endParaRPr lang="fr-FR" dirty="0" smtClean="0"/>
          </a:p>
        </p:txBody>
      </p:sp>
    </p:spTree>
    <p:extLst>
      <p:ext uri="{BB962C8B-B14F-4D97-AF65-F5344CB8AC3E}">
        <p14:creationId xmlns:p14="http://schemas.microsoft.com/office/powerpoint/2010/main" val="200086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Distribute</a:t>
            </a:r>
            <a:r>
              <a:rPr lang="en-US" baseline="0" dirty="0" smtClean="0"/>
              <a:t> a print out of this slide as a handout. This list of assets per capital group came out of the Eastern Democratic Republic of Congo workshop.</a:t>
            </a:r>
          </a:p>
          <a:p>
            <a:endParaRPr lang="en-US" baseline="0" dirty="0" smtClean="0"/>
          </a:p>
          <a:p>
            <a:r>
              <a:rPr lang="en-US" baseline="0" dirty="0" smtClean="0"/>
              <a:t>Ask participants to delete or add ideas relevant to the workshop’s context.</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41</a:t>
            </a:fld>
            <a:endParaRPr lang="en-US"/>
          </a:p>
        </p:txBody>
      </p:sp>
    </p:spTree>
    <p:extLst>
      <p:ext uri="{BB962C8B-B14F-4D97-AF65-F5344CB8AC3E}">
        <p14:creationId xmlns:p14="http://schemas.microsoft.com/office/powerpoint/2010/main" val="1189688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Print out 1 copy of these slide per </a:t>
            </a:r>
            <a:r>
              <a:rPr lang="en-US" i="1" baseline="0" smtClean="0"/>
              <a:t>group x </a:t>
            </a:r>
            <a:r>
              <a:rPr lang="en-US" i="1" baseline="0" dirty="0" smtClean="0"/>
              <a:t>6 groups</a:t>
            </a:r>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42</a:t>
            </a:fld>
            <a:endParaRPr lang="en-US"/>
          </a:p>
        </p:txBody>
      </p:sp>
    </p:spTree>
    <p:extLst>
      <p:ext uri="{BB962C8B-B14F-4D97-AF65-F5344CB8AC3E}">
        <p14:creationId xmlns:p14="http://schemas.microsoft.com/office/powerpoint/2010/main" val="2118322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smtClean="0"/>
              <a:t>Facilitator’s preparation :</a:t>
            </a:r>
          </a:p>
          <a:p>
            <a:r>
              <a:rPr lang="en-US" i="1" baseline="0" dirty="0" smtClean="0"/>
              <a:t>For each of the 6 groups, prepare a matrix following the example provided on the next slide.</a:t>
            </a:r>
          </a:p>
          <a:p>
            <a:r>
              <a:rPr lang="en-US" i="1" baseline="0" dirty="0" smtClean="0"/>
              <a:t>Stick together 4 flipcharts. </a:t>
            </a:r>
          </a:p>
          <a:p>
            <a:r>
              <a:rPr lang="en-US" i="1" baseline="0" dirty="0" smtClean="0"/>
              <a:t>Draw 7 lines so each group is able to write down 7 different assets per capital group, or 7 structures if they work at national level. Draw the 3 columns.</a:t>
            </a:r>
          </a:p>
          <a:p>
            <a:r>
              <a:rPr lang="en-US" i="1" baseline="0" dirty="0" smtClean="0"/>
              <a:t>During the lunch break, put the 6 matrices on the walls of the main room and the break out rooms.</a:t>
            </a:r>
          </a:p>
          <a:p>
            <a:endParaRPr lang="en-US" i="1" baseline="0" dirty="0" smtClean="0"/>
          </a:p>
          <a:p>
            <a:endParaRPr lang="en-US" i="1" baseline="0" dirty="0" smtClean="0"/>
          </a:p>
          <a:p>
            <a:r>
              <a:rPr lang="en-US" i="0" baseline="0" dirty="0" smtClean="0"/>
              <a:t>Participants should not write directly on the flipchart because permanent markers might damage the wall. Write on post-it notes and stick these on the chart on the wall, in the appropriate matrix cell. </a:t>
            </a:r>
          </a:p>
          <a:p>
            <a:r>
              <a:rPr lang="en-US" i="0" baseline="0" dirty="0" smtClean="0"/>
              <a:t>Ensure the post-its stick, or provide transparent tape to secure them on the flipchart. Ask participants to avoid using acronyms because as facilitator you need to understand everything written on the post-its. You will have to capture the content of all matrices in the evening.</a:t>
            </a:r>
          </a:p>
          <a:p>
            <a:endParaRPr lang="en-AU" dirty="0" smtClean="0"/>
          </a:p>
          <a:p>
            <a:r>
              <a:rPr lang="en-US" dirty="0" smtClean="0"/>
              <a:t>Subsystems are livelihoods</a:t>
            </a:r>
            <a:r>
              <a:rPr lang="en-US" baseline="0" dirty="0" smtClean="0"/>
              <a:t> assets (as listed earlier under each capital group), </a:t>
            </a:r>
          </a:p>
          <a:p>
            <a:r>
              <a:rPr lang="en-US" baseline="0" dirty="0" smtClean="0"/>
              <a:t>Participants can add some livelihoods assets in the different capitals</a:t>
            </a:r>
          </a:p>
          <a:p>
            <a:endParaRPr lang="en-US" baseline="0" dirty="0" smtClean="0"/>
          </a:p>
          <a:p>
            <a:r>
              <a:rPr lang="en-US" baseline="0" dirty="0" smtClean="0"/>
              <a:t>After having contributed to one group, participants can move to another group if they wish.</a:t>
            </a:r>
          </a:p>
          <a:p>
            <a:endParaRPr lang="en-US" baseline="0" dirty="0" smtClean="0"/>
          </a:p>
          <a:p>
            <a:r>
              <a:rPr lang="en-US" baseline="0" dirty="0" smtClean="0"/>
              <a:t>Debriefing in plenary: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group comes to the front to present its flipchart of key points, line by line. This </a:t>
            </a:r>
            <a:r>
              <a:rPr lang="en-US" sz="1200" kern="1200" baseline="0" dirty="0" smtClean="0">
                <a:solidFill>
                  <a:schemeClr val="tx1"/>
                </a:solidFill>
                <a:latin typeface="+mn-lt"/>
                <a:ea typeface="+mn-ea"/>
                <a:cs typeface="+mn-cs"/>
              </a:rPr>
              <a:t>is the only t</a:t>
            </a:r>
            <a:r>
              <a:rPr lang="en-US" sz="1200" kern="1200" dirty="0" smtClean="0">
                <a:solidFill>
                  <a:schemeClr val="tx1"/>
                </a:solidFill>
                <a:latin typeface="+mn-lt"/>
                <a:ea typeface="+mn-ea"/>
                <a:cs typeface="+mn-cs"/>
              </a:rPr>
              <a:t>ime such detailed feedback will be presented like this during the workshop, and it enables participants to get an overview of all components of the system under analysis.</a:t>
            </a:r>
          </a:p>
          <a:p>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2A7543C-1846-464C-9C09-78651A95EBBC}" type="slidenum">
              <a:rPr lang="en-US" smtClean="0"/>
              <a:pPr/>
              <a:t>43</a:t>
            </a:fld>
            <a:endParaRPr lang="en-US"/>
          </a:p>
        </p:txBody>
      </p:sp>
    </p:spTree>
    <p:extLst>
      <p:ext uri="{BB962C8B-B14F-4D97-AF65-F5344CB8AC3E}">
        <p14:creationId xmlns:p14="http://schemas.microsoft.com/office/powerpoint/2010/main" val="203911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stick additional ideas on the flipchart</a:t>
            </a:r>
            <a:r>
              <a:rPr lang="en-US" baseline="0" dirty="0" smtClean="0"/>
              <a:t> “Additional Expectations” on the wall</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a:t>
            </a:fld>
            <a:endParaRPr lang="en-US"/>
          </a:p>
        </p:txBody>
      </p:sp>
    </p:spTree>
    <p:extLst>
      <p:ext uri="{BB962C8B-B14F-4D97-AF65-F5344CB8AC3E}">
        <p14:creationId xmlns:p14="http://schemas.microsoft.com/office/powerpoint/2010/main" val="2321924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Read the example</a:t>
            </a:r>
            <a:r>
              <a:rPr lang="en-AU" baseline="0" dirty="0" smtClean="0"/>
              <a:t> and explain that this illustrates just one item. The groups have to discuss all items relevant to their capital group. </a:t>
            </a:r>
          </a:p>
          <a:p>
            <a:r>
              <a:rPr lang="en-AU" baseline="0" dirty="0" smtClean="0"/>
              <a:t>Observe the groups and tell them to prioritise the most important system component if discussion is taking too long and you can see that a group will not be able to reach a conclusion in the time available.</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44</a:t>
            </a:fld>
            <a:endParaRPr lang="en-US"/>
          </a:p>
        </p:txBody>
      </p:sp>
    </p:spTree>
    <p:extLst>
      <p:ext uri="{BB962C8B-B14F-4D97-AF65-F5344CB8AC3E}">
        <p14:creationId xmlns:p14="http://schemas.microsoft.com/office/powerpoint/2010/main" val="1583355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smtClean="0"/>
              <a:t>Facilitator’s preparation:</a:t>
            </a:r>
          </a:p>
          <a:p>
            <a:r>
              <a:rPr lang="en-US" i="1" baseline="0" dirty="0" smtClean="0"/>
              <a:t>For each of the 6 groups, you have to prepare a large matrix</a:t>
            </a:r>
          </a:p>
          <a:p>
            <a:r>
              <a:rPr lang="en-US" i="1" baseline="0" dirty="0" smtClean="0"/>
              <a:t>Stick together 4 flipcharts in portrait (lengthwise), side by side along their long edges.</a:t>
            </a:r>
          </a:p>
          <a:p>
            <a:endParaRPr lang="en-US" i="1" baseline="0" dirty="0" smtClean="0"/>
          </a:p>
          <a:p>
            <a:r>
              <a:rPr lang="en-US" i="1" baseline="0" dirty="0" smtClean="0"/>
              <a:t>Flipchart Titles:  </a:t>
            </a:r>
          </a:p>
          <a:p>
            <a:r>
              <a:rPr lang="en-US" i="1" baseline="0" dirty="0" smtClean="0"/>
              <a:t>Flip chart 1: Asset/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Flip chart 2 Column 1: </a:t>
            </a:r>
            <a:r>
              <a:rPr lang="en-US" sz="1200" b="0" i="1" kern="1200" noProof="0" dirty="0" smtClean="0">
                <a:solidFill>
                  <a:schemeClr val="lt1"/>
                </a:solidFill>
                <a:latin typeface="Calibri" pitchFamily="34" charset="0"/>
                <a:ea typeface="+mn-ea"/>
                <a:cs typeface="+mn-cs"/>
              </a:rPr>
              <a:t>Risks specifically affecting this asset</a:t>
            </a:r>
          </a:p>
          <a:p>
            <a:r>
              <a:rPr lang="en-US" i="1" baseline="0" dirty="0" smtClean="0"/>
              <a:t>Flip chart 2 Column 2: Characteristics of this asset</a:t>
            </a:r>
          </a:p>
          <a:p>
            <a:r>
              <a:rPr lang="en-US" i="1" baseline="0" dirty="0" smtClean="0"/>
              <a:t>Flip chart 3 Column 1: Existing absorptive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Flip chart 3 Column 2: Existing adaptive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Flipchart 3  Column 3: Existing transformative capacity</a:t>
            </a:r>
          </a:p>
          <a:p>
            <a:r>
              <a:rPr lang="en-US" i="1" baseline="0" dirty="0" smtClean="0"/>
              <a:t>Flip chart 4 Column 1: Additional absorptive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Flip chart 4 Column 2: Additional  adaptive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Flipchart 4 Column 3: Additional transformative capacity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Draw 3 lines across the flip charts, 1 for each item that Exercise 6 will </a:t>
            </a:r>
            <a:r>
              <a:rPr lang="en-US" i="1" baseline="0" dirty="0" err="1" smtClean="0"/>
              <a:t>prioritise</a:t>
            </a:r>
            <a:r>
              <a:rPr lang="en-US" i="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Groups need to stick their matrix on the wall</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When Exercise 6 is over, groups report the name of the 3 items they selected in each line of the new matrix.</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They then stick the relevant sticky notes in the appropriate cells, in order to capture the findings from Exercise 5 on the new matrix, for the selected items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i="1" baseline="0" dirty="0" smtClean="0"/>
          </a:p>
          <a:p>
            <a:endParaRPr lang="en-US" i="1" baseline="0" dirty="0" smtClean="0"/>
          </a:p>
          <a:p>
            <a:endParaRPr lang="en-US" i="1" baseline="0" dirty="0" smtClean="0"/>
          </a:p>
          <a:p>
            <a:endParaRPr lang="en-US" i="1" baseline="0" dirty="0" smtClean="0"/>
          </a:p>
          <a:p>
            <a:r>
              <a:rPr lang="en-US" baseline="0" dirty="0" smtClean="0"/>
              <a:t>Explain that Resilience System Analysis is focusing on learning from the characteristics of component of the system functioning the best or the worst in face of shocks, and using the lessons derived to apply them to other component of the systems. </a:t>
            </a:r>
          </a:p>
          <a:p>
            <a:r>
              <a:rPr lang="en-US" baseline="0" dirty="0" smtClean="0"/>
              <a:t>We therefore have to choose only 3 component that will be analyzed further.</a:t>
            </a:r>
          </a:p>
        </p:txBody>
      </p:sp>
      <p:sp>
        <p:nvSpPr>
          <p:cNvPr id="4" name="Slide Number Placeholder 3"/>
          <p:cNvSpPr>
            <a:spLocks noGrp="1"/>
          </p:cNvSpPr>
          <p:nvPr>
            <p:ph type="sldNum" sz="quarter" idx="10"/>
          </p:nvPr>
        </p:nvSpPr>
        <p:spPr/>
        <p:txBody>
          <a:bodyPr/>
          <a:lstStyle/>
          <a:p>
            <a:fld id="{72A7543C-1846-464C-9C09-78651A95EBBC}" type="slidenum">
              <a:rPr lang="en-US" smtClean="0"/>
              <a:pPr/>
              <a:t>45</a:t>
            </a:fld>
            <a:endParaRPr lang="en-US"/>
          </a:p>
        </p:txBody>
      </p:sp>
    </p:spTree>
    <p:extLst>
      <p:ext uri="{BB962C8B-B14F-4D97-AF65-F5344CB8AC3E}">
        <p14:creationId xmlns:p14="http://schemas.microsoft.com/office/powerpoint/2010/main" val="2226245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Print one copy of the handout  per participant: Example capacities at various levels of society.</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46</a:t>
            </a:fld>
            <a:endParaRPr lang="en-US"/>
          </a:p>
        </p:txBody>
      </p:sp>
    </p:spTree>
    <p:extLst>
      <p:ext uri="{BB962C8B-B14F-4D97-AF65-F5344CB8AC3E}">
        <p14:creationId xmlns:p14="http://schemas.microsoft.com/office/powerpoint/2010/main" val="3249768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a:t>
            </a:r>
            <a:r>
              <a:rPr lang="en-US" baseline="0" dirty="0" smtClean="0"/>
              <a:t> from one group to another to guide participants and answer questions</a:t>
            </a:r>
          </a:p>
          <a:p>
            <a:endParaRPr lang="en-US" baseline="0" dirty="0" smtClean="0"/>
          </a:p>
          <a:p>
            <a:r>
              <a:rPr lang="en-US" baseline="0" dirty="0" smtClean="0"/>
              <a:t>Ensure that handwriting is clear on the sticky notes</a:t>
            </a:r>
          </a:p>
          <a:p>
            <a:endParaRPr lang="en-US" baseline="0" dirty="0" smtClean="0"/>
          </a:p>
          <a:p>
            <a:r>
              <a:rPr lang="en-US" baseline="0" dirty="0" smtClean="0"/>
              <a:t>Debrief: Gallery walk</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47</a:t>
            </a:fld>
            <a:endParaRPr lang="en-US"/>
          </a:p>
        </p:txBody>
      </p:sp>
    </p:spTree>
    <p:extLst>
      <p:ext uri="{BB962C8B-B14F-4D97-AF65-F5344CB8AC3E}">
        <p14:creationId xmlns:p14="http://schemas.microsoft.com/office/powerpoint/2010/main" val="3884004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49</a:t>
            </a:fld>
            <a:endParaRPr lang="en-US"/>
          </a:p>
        </p:txBody>
      </p:sp>
    </p:spTree>
    <p:extLst>
      <p:ext uri="{BB962C8B-B14F-4D97-AF65-F5344CB8AC3E}">
        <p14:creationId xmlns:p14="http://schemas.microsoft.com/office/powerpoint/2010/main" val="2845716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50</a:t>
            </a:fld>
            <a:endParaRPr lang="en-US"/>
          </a:p>
        </p:txBody>
      </p:sp>
    </p:spTree>
    <p:extLst>
      <p:ext uri="{BB962C8B-B14F-4D97-AF65-F5344CB8AC3E}">
        <p14:creationId xmlns:p14="http://schemas.microsoft.com/office/powerpoint/2010/main" val="418398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 </a:t>
            </a:r>
          </a:p>
          <a:p>
            <a:r>
              <a:rPr lang="en-US" i="1" dirty="0" smtClean="0"/>
              <a:t>Insert a picture</a:t>
            </a:r>
            <a:r>
              <a:rPr lang="en-US" i="1" baseline="0" dirty="0" smtClean="0"/>
              <a:t> relevant to the context</a:t>
            </a:r>
            <a:endParaRPr lang="en-AU" dirty="0" smtClean="0"/>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51</a:t>
            </a:fld>
            <a:endParaRPr lang="en-US"/>
          </a:p>
        </p:txBody>
      </p:sp>
    </p:spTree>
    <p:extLst>
      <p:ext uri="{BB962C8B-B14F-4D97-AF65-F5344CB8AC3E}">
        <p14:creationId xmlns:p14="http://schemas.microsoft.com/office/powerpoint/2010/main" val="3254197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52</a:t>
            </a:fld>
            <a:endParaRPr lang="en-US"/>
          </a:p>
        </p:txBody>
      </p:sp>
    </p:spTree>
    <p:extLst>
      <p:ext uri="{BB962C8B-B14F-4D97-AF65-F5344CB8AC3E}">
        <p14:creationId xmlns:p14="http://schemas.microsoft.com/office/powerpoint/2010/main" val="1441163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Go</a:t>
            </a:r>
            <a:r>
              <a:rPr lang="en-AU" baseline="0" dirty="0" smtClean="0"/>
              <a:t> through these questions, which participants should keep in mind throughout the module</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53</a:t>
            </a:fld>
            <a:endParaRPr lang="en-US"/>
          </a:p>
        </p:txBody>
      </p:sp>
    </p:spTree>
    <p:extLst>
      <p:ext uri="{BB962C8B-B14F-4D97-AF65-F5344CB8AC3E}">
        <p14:creationId xmlns:p14="http://schemas.microsoft.com/office/powerpoint/2010/main" val="1833097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Walk participants through this slide</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54</a:t>
            </a:fld>
            <a:endParaRPr lang="en-US"/>
          </a:p>
        </p:txBody>
      </p:sp>
    </p:spTree>
    <p:extLst>
      <p:ext uri="{BB962C8B-B14F-4D97-AF65-F5344CB8AC3E}">
        <p14:creationId xmlns:p14="http://schemas.microsoft.com/office/powerpoint/2010/main" val="138690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dirty="0" smtClean="0"/>
              <a:t>After designing</a:t>
            </a:r>
            <a:r>
              <a:rPr lang="en-US" i="1" baseline="0" dirty="0" smtClean="0"/>
              <a:t> your agenda in word, copy and click on paste special/ Select in the Menu Picture PNG</a:t>
            </a:r>
          </a:p>
          <a:p>
            <a:endParaRPr lang="en-US" dirty="0" smtClean="0"/>
          </a:p>
          <a:p>
            <a:r>
              <a:rPr lang="en-US" dirty="0" smtClean="0"/>
              <a:t>Ask</a:t>
            </a:r>
            <a:r>
              <a:rPr lang="en-US" baseline="0" dirty="0" smtClean="0"/>
              <a:t> participants to refer to their own copy of the agenda (on a handout) while you walk them through it</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a:t>
            </a:fld>
            <a:endParaRPr lang="en-US"/>
          </a:p>
        </p:txBody>
      </p:sp>
    </p:spTree>
    <p:extLst>
      <p:ext uri="{BB962C8B-B14F-4D97-AF65-F5344CB8AC3E}">
        <p14:creationId xmlns:p14="http://schemas.microsoft.com/office/powerpoint/2010/main" val="33430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a:t>
            </a:r>
            <a:r>
              <a:rPr lang="en-US" i="1" baseline="0" dirty="0" smtClean="0"/>
              <a:t> </a:t>
            </a:r>
          </a:p>
          <a:p>
            <a:r>
              <a:rPr lang="en-US" i="1" baseline="0" dirty="0" smtClean="0"/>
              <a:t>Prepare 6 flip charts in landscape format: Draw on each an empty table with 3 columns: </a:t>
            </a:r>
          </a:p>
          <a:p>
            <a:pPr marL="228600" indent="-228600">
              <a:buFont typeface="+mj-lt"/>
              <a:buAutoNum type="arabicPeriod"/>
            </a:pPr>
            <a:r>
              <a:rPr lang="en-US" i="1" baseline="0" dirty="0" smtClean="0"/>
              <a:t>Actor/ stakeholder name</a:t>
            </a:r>
          </a:p>
          <a:p>
            <a:pPr marL="228600" indent="-228600">
              <a:buFont typeface="+mj-lt"/>
              <a:buAutoNum type="arabicPeriod"/>
            </a:pPr>
            <a:r>
              <a:rPr lang="en-US" i="1" baseline="0" dirty="0" smtClean="0"/>
              <a:t>Process involved (e.g. peace building,  formal business, influence on the security situation, taxation etc..)</a:t>
            </a:r>
          </a:p>
          <a:p>
            <a:pPr marL="228600" indent="-228600">
              <a:buFont typeface="+mj-lt"/>
              <a:buAutoNum type="arabicPeriod"/>
            </a:pPr>
            <a:r>
              <a:rPr lang="en-US" i="1" baseline="0" dirty="0" smtClean="0"/>
              <a:t>Level of the system it is operating at (national, local, community, household, individual, all levels etc…)</a:t>
            </a:r>
          </a:p>
          <a:p>
            <a:endParaRPr lang="en-US" i="1" baseline="0" dirty="0" smtClean="0"/>
          </a:p>
          <a:p>
            <a:r>
              <a:rPr lang="en-US" i="0" baseline="0" dirty="0" smtClean="0"/>
              <a:t>Walk from one group to another and </a:t>
            </a:r>
            <a:r>
              <a:rPr lang="en-US" i="0" baseline="0" smtClean="0"/>
              <a:t>explain that </a:t>
            </a:r>
            <a:r>
              <a:rPr lang="en-US" i="0" baseline="0" dirty="0" smtClean="0"/>
              <a:t>debriefing will take place after the next exercise.</a:t>
            </a:r>
          </a:p>
          <a:p>
            <a:endParaRPr lang="en-US" i="0" baseline="0" dirty="0" smtClean="0"/>
          </a:p>
          <a:p>
            <a:endParaRPr lang="en-US" i="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2A7543C-1846-464C-9C09-78651A95EBBC}" type="slidenum">
              <a:rPr lang="en-US" smtClean="0"/>
              <a:pPr/>
              <a:t>55</a:t>
            </a:fld>
            <a:endParaRPr lang="en-US"/>
          </a:p>
        </p:txBody>
      </p:sp>
    </p:spTree>
    <p:extLst>
      <p:ext uri="{BB962C8B-B14F-4D97-AF65-F5344CB8AC3E}">
        <p14:creationId xmlns:p14="http://schemas.microsoft.com/office/powerpoint/2010/main" val="2292694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i="1" kern="1200" dirty="0" smtClean="0">
                <a:solidFill>
                  <a:schemeClr val="tx1"/>
                </a:solidFill>
                <a:latin typeface="+mn-lt"/>
                <a:ea typeface="+mn-ea"/>
                <a:cs typeface="+mn-cs"/>
              </a:rPr>
              <a:t>Facilitator’s preparation :</a:t>
            </a:r>
            <a:endParaRPr lang="en-US"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Stick 4 flipcharts together in landscape mode, and put them on the wall.</a:t>
            </a:r>
            <a:endParaRPr lang="en-US"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Repeat the same for each level of the system you think is relevant to your workshop </a:t>
            </a:r>
            <a:endParaRPr lang="en-US"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Explain to participants that this matrix is for National level, and that other matrices on the wall are for other levels of the system. Mobile phones are given as an example above.</a:t>
            </a:r>
            <a:r>
              <a:rPr lang="en-AU" sz="1200" kern="1200" baseline="0" dirty="0" smtClean="0">
                <a:solidFill>
                  <a:schemeClr val="tx1"/>
                </a:solidFill>
                <a:latin typeface="+mn-lt"/>
                <a:ea typeface="+mn-ea"/>
                <a:cs typeface="+mn-cs"/>
              </a:rPr>
              <a:t> R</a:t>
            </a:r>
            <a:r>
              <a:rPr lang="en-AU" sz="1200" kern="1200" dirty="0" smtClean="0">
                <a:solidFill>
                  <a:schemeClr val="tx1"/>
                </a:solidFill>
                <a:latin typeface="+mn-lt"/>
                <a:ea typeface="+mn-ea"/>
                <a:cs typeface="+mn-cs"/>
              </a:rPr>
              <a:t>eplace this example with another one more appropriate to your context if appropriate. </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56</a:t>
            </a:fld>
            <a:endParaRPr lang="en-US"/>
          </a:p>
        </p:txBody>
      </p:sp>
    </p:spTree>
    <p:extLst>
      <p:ext uri="{BB962C8B-B14F-4D97-AF65-F5344CB8AC3E}">
        <p14:creationId xmlns:p14="http://schemas.microsoft.com/office/powerpoint/2010/main" val="852856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57</a:t>
            </a:fld>
            <a:endParaRPr lang="en-US"/>
          </a:p>
        </p:txBody>
      </p:sp>
    </p:spTree>
    <p:extLst>
      <p:ext uri="{BB962C8B-B14F-4D97-AF65-F5344CB8AC3E}">
        <p14:creationId xmlns:p14="http://schemas.microsoft.com/office/powerpoint/2010/main" val="3064960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a:t>
            </a:r>
            <a:r>
              <a:rPr lang="en-US" baseline="0" dirty="0" smtClean="0"/>
              <a:t>s now fill in the matrices on the wall, based on the discussion they had in Exercise 9</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58</a:t>
            </a:fld>
            <a:endParaRPr lang="en-US"/>
          </a:p>
        </p:txBody>
      </p:sp>
    </p:spTree>
    <p:extLst>
      <p:ext uri="{BB962C8B-B14F-4D97-AF65-F5344CB8AC3E}">
        <p14:creationId xmlns:p14="http://schemas.microsoft.com/office/powerpoint/2010/main" val="3030423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60</a:t>
            </a:fld>
            <a:endParaRPr lang="en-US"/>
          </a:p>
        </p:txBody>
      </p:sp>
    </p:spTree>
    <p:extLst>
      <p:ext uri="{BB962C8B-B14F-4D97-AF65-F5344CB8AC3E}">
        <p14:creationId xmlns:p14="http://schemas.microsoft.com/office/powerpoint/2010/main" val="2717467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 </a:t>
            </a:r>
          </a:p>
          <a:p>
            <a:r>
              <a:rPr lang="en-US" i="1" dirty="0" smtClean="0"/>
              <a:t>Insert a picture</a:t>
            </a:r>
            <a:r>
              <a:rPr lang="en-US" i="1" baseline="0" dirty="0" smtClean="0"/>
              <a:t> relevant to the context</a:t>
            </a:r>
            <a:endParaRPr lang="en-AU" dirty="0" smtClean="0"/>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61</a:t>
            </a:fld>
            <a:endParaRPr lang="en-US"/>
          </a:p>
        </p:txBody>
      </p:sp>
    </p:spTree>
    <p:extLst>
      <p:ext uri="{BB962C8B-B14F-4D97-AF65-F5344CB8AC3E}">
        <p14:creationId xmlns:p14="http://schemas.microsoft.com/office/powerpoint/2010/main" val="33252430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62</a:t>
            </a:fld>
            <a:endParaRPr lang="en-US"/>
          </a:p>
        </p:txBody>
      </p:sp>
    </p:spTree>
    <p:extLst>
      <p:ext uri="{BB962C8B-B14F-4D97-AF65-F5344CB8AC3E}">
        <p14:creationId xmlns:p14="http://schemas.microsoft.com/office/powerpoint/2010/main" val="2962867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63</a:t>
            </a:fld>
            <a:endParaRPr lang="en-US"/>
          </a:p>
        </p:txBody>
      </p:sp>
    </p:spTree>
    <p:extLst>
      <p:ext uri="{BB962C8B-B14F-4D97-AF65-F5344CB8AC3E}">
        <p14:creationId xmlns:p14="http://schemas.microsoft.com/office/powerpoint/2010/main" val="2941255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64</a:t>
            </a:fld>
            <a:endParaRPr lang="en-US"/>
          </a:p>
        </p:txBody>
      </p:sp>
    </p:spTree>
    <p:extLst>
      <p:ext uri="{BB962C8B-B14F-4D97-AF65-F5344CB8AC3E}">
        <p14:creationId xmlns:p14="http://schemas.microsoft.com/office/powerpoint/2010/main" val="633612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handout ready.</a:t>
            </a:r>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65</a:t>
            </a:fld>
            <a:endParaRPr lang="en-US"/>
          </a:p>
        </p:txBody>
      </p:sp>
    </p:spTree>
    <p:extLst>
      <p:ext uri="{BB962C8B-B14F-4D97-AF65-F5344CB8AC3E}">
        <p14:creationId xmlns:p14="http://schemas.microsoft.com/office/powerpoint/2010/main" val="2952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 The last</a:t>
            </a:r>
            <a:r>
              <a:rPr lang="en-US" i="1" baseline="0" dirty="0" smtClean="0"/>
              <a:t> column provides you with an example from Eastern DRC. After reviewing it, delete its content and replace with </a:t>
            </a:r>
            <a:endParaRPr lang="en-US" i="1" dirty="0" smtClean="0"/>
          </a:p>
          <a:p>
            <a:r>
              <a:rPr lang="en-US" i="1" baseline="0" dirty="0" smtClean="0"/>
              <a:t>key points from your scoping question.</a:t>
            </a:r>
          </a:p>
          <a:p>
            <a:endParaRPr lang="en-US" i="1" baseline="0" dirty="0" smtClean="0"/>
          </a:p>
          <a:p>
            <a:r>
              <a:rPr lang="en-US" i="0" baseline="0" dirty="0" smtClean="0"/>
              <a:t>Explain the 4 axis defining the boundaries of the resilience systems analysis</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a:t>
            </a:fld>
            <a:endParaRPr lang="en-US"/>
          </a:p>
        </p:txBody>
      </p:sp>
    </p:spTree>
    <p:extLst>
      <p:ext uri="{BB962C8B-B14F-4D97-AF65-F5344CB8AC3E}">
        <p14:creationId xmlns:p14="http://schemas.microsoft.com/office/powerpoint/2010/main" val="35539410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66</a:t>
            </a:fld>
            <a:endParaRPr lang="en-US"/>
          </a:p>
        </p:txBody>
      </p:sp>
    </p:spTree>
    <p:extLst>
      <p:ext uri="{BB962C8B-B14F-4D97-AF65-F5344CB8AC3E}">
        <p14:creationId xmlns:p14="http://schemas.microsoft.com/office/powerpoint/2010/main" val="27468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extLst>
      <p:ext uri="{BB962C8B-B14F-4D97-AF65-F5344CB8AC3E}">
        <p14:creationId xmlns:p14="http://schemas.microsoft.com/office/powerpoint/2010/main" val="2012737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 </a:t>
            </a:r>
          </a:p>
          <a:p>
            <a:r>
              <a:rPr lang="en-US" i="1" dirty="0" smtClean="0"/>
              <a:t>Insert a picture</a:t>
            </a:r>
            <a:r>
              <a:rPr lang="en-US" i="1" baseline="0" dirty="0" smtClean="0"/>
              <a:t> relevant to the context</a:t>
            </a:r>
            <a:endParaRPr lang="en-AU" dirty="0" smtClean="0"/>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68</a:t>
            </a:fld>
            <a:endParaRPr lang="en-US"/>
          </a:p>
        </p:txBody>
      </p:sp>
    </p:spTree>
    <p:extLst>
      <p:ext uri="{BB962C8B-B14F-4D97-AF65-F5344CB8AC3E}">
        <p14:creationId xmlns:p14="http://schemas.microsoft.com/office/powerpoint/2010/main" val="1373976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69</a:t>
            </a:fld>
            <a:endParaRPr lang="en-US"/>
          </a:p>
        </p:txBody>
      </p:sp>
    </p:spTree>
    <p:extLst>
      <p:ext uri="{BB962C8B-B14F-4D97-AF65-F5344CB8AC3E}">
        <p14:creationId xmlns:p14="http://schemas.microsoft.com/office/powerpoint/2010/main" val="1802115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Distribute</a:t>
            </a:r>
            <a:r>
              <a:rPr lang="en-AU" baseline="0" dirty="0" smtClean="0"/>
              <a:t> the handout : Table of principles of resilience</a:t>
            </a:r>
          </a:p>
          <a:p>
            <a:r>
              <a:rPr lang="en-AU" baseline="0" dirty="0" smtClean="0"/>
              <a:t>Give participants 10 minutes to read it individually</a:t>
            </a:r>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70</a:t>
            </a:fld>
            <a:endParaRPr lang="en-US"/>
          </a:p>
        </p:txBody>
      </p:sp>
    </p:spTree>
    <p:extLst>
      <p:ext uri="{BB962C8B-B14F-4D97-AF65-F5344CB8AC3E}">
        <p14:creationId xmlns:p14="http://schemas.microsoft.com/office/powerpoint/2010/main" val="259760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Ask participants to explain the difference between the three types of risks</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71</a:t>
            </a:fld>
            <a:endParaRPr lang="en-US"/>
          </a:p>
        </p:txBody>
      </p:sp>
    </p:spTree>
    <p:extLst>
      <p:ext uri="{BB962C8B-B14F-4D97-AF65-F5344CB8AC3E}">
        <p14:creationId xmlns:p14="http://schemas.microsoft.com/office/powerpoint/2010/main" val="1696750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Different</a:t>
            </a:r>
            <a:r>
              <a:rPr lang="en-AU" baseline="0" dirty="0" smtClean="0"/>
              <a:t> stakeholders have different appetites for contextual, programming and institutional risk. This needs to be clarified before starting to build the road map.</a:t>
            </a:r>
          </a:p>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72</a:t>
            </a:fld>
            <a:endParaRPr lang="en-US"/>
          </a:p>
        </p:txBody>
      </p:sp>
    </p:spTree>
    <p:extLst>
      <p:ext uri="{BB962C8B-B14F-4D97-AF65-F5344CB8AC3E}">
        <p14:creationId xmlns:p14="http://schemas.microsoft.com/office/powerpoint/2010/main" val="17305108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1E0BF-3FB8-4EA7-9342-89D2E4ADE3A6}" type="slidenum">
              <a:rPr lang="en-US">
                <a:cs typeface="Arial" charset="0"/>
              </a:rPr>
              <a:pPr fontAlgn="base">
                <a:spcBef>
                  <a:spcPct val="0"/>
                </a:spcBef>
                <a:spcAft>
                  <a:spcPct val="0"/>
                </a:spcAft>
              </a:pPr>
              <a:t>73</a:t>
            </a:fld>
            <a:endParaRPr lang="en-US">
              <a:cs typeface="Arial" charset="0"/>
            </a:endParaRPr>
          </a:p>
        </p:txBody>
      </p:sp>
    </p:spTree>
    <p:extLst>
      <p:ext uri="{BB962C8B-B14F-4D97-AF65-F5344CB8AC3E}">
        <p14:creationId xmlns:p14="http://schemas.microsoft.com/office/powerpoint/2010/main" val="1232743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Ask participants if they have other suggestions of criteria for </a:t>
            </a:r>
            <a:r>
              <a:rPr lang="en-AU" sz="1200" kern="1200" dirty="0" smtClean="0">
                <a:solidFill>
                  <a:schemeClr val="tx1"/>
                </a:solidFill>
                <a:latin typeface="+mn-lt"/>
                <a:ea typeface="+mn-ea"/>
                <a:cs typeface="+mn-cs"/>
              </a:rPr>
              <a:t>prioritization and sequencing</a:t>
            </a:r>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74</a:t>
            </a:fld>
            <a:endParaRPr lang="en-US"/>
          </a:p>
        </p:txBody>
      </p:sp>
    </p:spTree>
    <p:extLst>
      <p:ext uri="{BB962C8B-B14F-4D97-AF65-F5344CB8AC3E}">
        <p14:creationId xmlns:p14="http://schemas.microsoft.com/office/powerpoint/2010/main" val="2312949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i="1" dirty="0" err="1" smtClean="0"/>
              <a:t>Facilitator’s</a:t>
            </a:r>
            <a:r>
              <a:rPr lang="fr-FR" i="1" dirty="0" smtClean="0"/>
              <a:t> </a:t>
            </a:r>
            <a:r>
              <a:rPr lang="fr-FR" i="1" dirty="0" err="1" smtClean="0"/>
              <a:t>preparation</a:t>
            </a:r>
            <a:r>
              <a:rPr lang="fr-FR" i="1" dirty="0" smtClean="0"/>
              <a:t> :</a:t>
            </a:r>
          </a:p>
          <a:p>
            <a:pPr>
              <a:spcBef>
                <a:spcPct val="0"/>
              </a:spcBef>
            </a:pPr>
            <a:r>
              <a:rPr lang="fr-FR" i="1" dirty="0" err="1" smtClean="0"/>
              <a:t>Prepare</a:t>
            </a:r>
            <a:r>
              <a:rPr lang="fr-FR" i="1" dirty="0" smtClean="0"/>
              <a:t> one matrix per group on one </a:t>
            </a:r>
            <a:r>
              <a:rPr lang="fr-FR" i="1" dirty="0" err="1" smtClean="0"/>
              <a:t>flipchart</a:t>
            </a:r>
            <a:r>
              <a:rPr lang="fr-FR" i="1" dirty="0" smtClean="0"/>
              <a:t>, </a:t>
            </a:r>
            <a:r>
              <a:rPr lang="fr-FR" i="1" dirty="0" err="1" smtClean="0"/>
              <a:t>landscape</a:t>
            </a:r>
            <a:r>
              <a:rPr lang="fr-FR" i="1" dirty="0" smtClean="0"/>
              <a:t> orientation, </a:t>
            </a:r>
            <a:r>
              <a:rPr lang="fr-FR" i="1" dirty="0" err="1" smtClean="0"/>
              <a:t>with</a:t>
            </a:r>
            <a:r>
              <a:rPr lang="fr-FR" i="1" dirty="0" smtClean="0"/>
              <a:t> the </a:t>
            </a:r>
            <a:r>
              <a:rPr lang="fr-FR" i="1" dirty="0" err="1" smtClean="0"/>
              <a:t>suggested</a:t>
            </a:r>
            <a:r>
              <a:rPr lang="fr-FR" i="1" baseline="0" dirty="0" smtClean="0"/>
              <a:t> table </a:t>
            </a:r>
            <a:r>
              <a:rPr lang="fr-FR" i="1" baseline="0" dirty="0" err="1" smtClean="0"/>
              <a:t>drawn</a:t>
            </a:r>
            <a:r>
              <a:rPr lang="fr-FR" i="1" baseline="0" dirty="0" smtClean="0"/>
              <a:t> on </a:t>
            </a:r>
            <a:r>
              <a:rPr lang="fr-FR" i="1" baseline="0" dirty="0" err="1" smtClean="0"/>
              <a:t>it</a:t>
            </a:r>
            <a:r>
              <a:rPr lang="fr-FR" i="1" baseline="0" dirty="0" smtClean="0"/>
              <a:t>.</a:t>
            </a:r>
          </a:p>
          <a:p>
            <a:pPr>
              <a:spcBef>
                <a:spcPct val="0"/>
              </a:spcBef>
            </a:pPr>
            <a:endParaRPr lang="fr-FR" i="1" dirty="0" smtClean="0"/>
          </a:p>
          <a:p>
            <a:pPr>
              <a:spcBef>
                <a:spcPct val="0"/>
              </a:spcBef>
            </a:pPr>
            <a:r>
              <a:rPr lang="fr-FR" i="1" dirty="0" err="1" smtClean="0"/>
              <a:t>Prepare</a:t>
            </a:r>
            <a:r>
              <a:rPr lang="fr-FR" i="1" dirty="0" smtClean="0"/>
              <a:t> a </a:t>
            </a:r>
            <a:r>
              <a:rPr lang="fr-FR" i="1" dirty="0" err="1" smtClean="0"/>
              <a:t>larger</a:t>
            </a:r>
            <a:r>
              <a:rPr lang="fr-FR" i="1" dirty="0" smtClean="0"/>
              <a:t> matrix, </a:t>
            </a:r>
            <a:r>
              <a:rPr lang="fr-FR" i="1" dirty="0" err="1" smtClean="0"/>
              <a:t>with</a:t>
            </a:r>
            <a:r>
              <a:rPr lang="fr-FR" i="1" dirty="0" smtClean="0"/>
              <a:t> 4 </a:t>
            </a:r>
            <a:r>
              <a:rPr lang="fr-FR" i="1" baseline="0" dirty="0" smtClean="0"/>
              <a:t> x </a:t>
            </a:r>
            <a:r>
              <a:rPr lang="fr-FR" i="1" dirty="0" smtClean="0"/>
              <a:t>4</a:t>
            </a:r>
            <a:r>
              <a:rPr lang="fr-FR" i="1" baseline="0" dirty="0" smtClean="0"/>
              <a:t> and put </a:t>
            </a:r>
            <a:r>
              <a:rPr lang="fr-FR" i="1" baseline="0" dirty="0" err="1" smtClean="0"/>
              <a:t>it</a:t>
            </a:r>
            <a:r>
              <a:rPr lang="fr-FR" i="1" baseline="0" dirty="0" smtClean="0"/>
              <a:t> up</a:t>
            </a:r>
            <a:r>
              <a:rPr lang="fr-FR" i="1" dirty="0" smtClean="0"/>
              <a:t> on</a:t>
            </a:r>
            <a:r>
              <a:rPr lang="fr-FR" i="1" baseline="0" dirty="0" smtClean="0"/>
              <a:t> a </a:t>
            </a:r>
            <a:r>
              <a:rPr lang="fr-FR" i="1" baseline="0" dirty="0" err="1" smtClean="0"/>
              <a:t>wall</a:t>
            </a:r>
            <a:r>
              <a:rPr lang="fr-FR" i="1" baseline="0" dirty="0" smtClean="0"/>
              <a:t>, </a:t>
            </a:r>
            <a:r>
              <a:rPr lang="fr-FR" i="1" baseline="0" dirty="0" err="1" smtClean="0"/>
              <a:t>with</a:t>
            </a:r>
            <a:r>
              <a:rPr lang="fr-FR" i="1" baseline="0" dirty="0" smtClean="0"/>
              <a:t> the </a:t>
            </a:r>
            <a:r>
              <a:rPr lang="fr-FR" i="1" baseline="0" dirty="0" err="1" smtClean="0"/>
              <a:t>title</a:t>
            </a:r>
            <a:r>
              <a:rPr lang="fr-FR" i="1" baseline="0" dirty="0" smtClean="0"/>
              <a:t> ‘Road </a:t>
            </a:r>
            <a:r>
              <a:rPr lang="fr-FR" i="1" baseline="0" dirty="0" err="1" smtClean="0"/>
              <a:t>map</a:t>
            </a:r>
            <a:r>
              <a:rPr lang="fr-FR" i="1" baseline="0" dirty="0" smtClean="0"/>
              <a:t> to </a:t>
            </a:r>
            <a:r>
              <a:rPr lang="fr-FR" i="1" baseline="0" dirty="0" err="1" smtClean="0"/>
              <a:t>boost</a:t>
            </a:r>
            <a:r>
              <a:rPr lang="fr-FR" i="1" baseline="0" dirty="0" smtClean="0"/>
              <a:t> system </a:t>
            </a:r>
            <a:r>
              <a:rPr lang="fr-FR" i="1" baseline="0" dirty="0" err="1" smtClean="0"/>
              <a:t>resilience</a:t>
            </a:r>
            <a:r>
              <a:rPr lang="fr-FR" i="1" baseline="0" dirty="0" smtClean="0"/>
              <a:t>’. </a:t>
            </a:r>
            <a:r>
              <a:rPr lang="fr-FR" i="1" baseline="0" dirty="0" err="1" smtClean="0"/>
              <a:t>Draw</a:t>
            </a:r>
            <a:r>
              <a:rPr lang="fr-FR" i="1" baseline="0" dirty="0" smtClean="0"/>
              <a:t> the </a:t>
            </a:r>
            <a:r>
              <a:rPr lang="fr-FR" i="1" baseline="0" dirty="0" err="1" smtClean="0"/>
              <a:t>same</a:t>
            </a:r>
            <a:r>
              <a:rPr lang="fr-FR" i="1" baseline="0" dirty="0" smtClean="0"/>
              <a:t> table on  </a:t>
            </a:r>
            <a:r>
              <a:rPr lang="fr-FR" i="1" baseline="0" dirty="0" err="1" smtClean="0"/>
              <a:t>this</a:t>
            </a:r>
            <a:r>
              <a:rPr lang="fr-FR" i="1" baseline="0" dirty="0" smtClean="0"/>
              <a:t> </a:t>
            </a:r>
            <a:r>
              <a:rPr lang="fr-FR" i="1" baseline="0" dirty="0" err="1" smtClean="0"/>
              <a:t>bigger</a:t>
            </a:r>
            <a:r>
              <a:rPr lang="fr-FR" i="1" baseline="0" dirty="0" smtClean="0"/>
              <a:t> chart,, to capture the </a:t>
            </a:r>
            <a:r>
              <a:rPr lang="fr-FR" i="1" baseline="0" dirty="0" err="1" smtClean="0"/>
              <a:t>findings</a:t>
            </a:r>
            <a:r>
              <a:rPr lang="fr-FR" i="1" baseline="0" dirty="0" smtClean="0"/>
              <a:t> of all groups on one matrix.</a:t>
            </a:r>
            <a:endParaRPr lang="fr-FR" i="1" dirty="0" smtClean="0"/>
          </a:p>
          <a:p>
            <a:pPr>
              <a:spcBef>
                <a:spcPct val="0"/>
              </a:spcBef>
            </a:pPr>
            <a:endParaRPr lang="fr-FR"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1E0BF-3FB8-4EA7-9342-89D2E4ADE3A6}" type="slidenum">
              <a:rPr lang="en-US">
                <a:cs typeface="Arial" charset="0"/>
              </a:rPr>
              <a:pPr fontAlgn="base">
                <a:spcBef>
                  <a:spcPct val="0"/>
                </a:spcBef>
                <a:spcAft>
                  <a:spcPct val="0"/>
                </a:spcAft>
              </a:pPr>
              <a:t>75</a:t>
            </a:fld>
            <a:endParaRPr lang="en-US">
              <a:cs typeface="Arial" charset="0"/>
            </a:endParaRPr>
          </a:p>
        </p:txBody>
      </p:sp>
    </p:spTree>
    <p:extLst>
      <p:ext uri="{BB962C8B-B14F-4D97-AF65-F5344CB8AC3E}">
        <p14:creationId xmlns:p14="http://schemas.microsoft.com/office/powerpoint/2010/main" val="170168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Explain that participants will do a brief evaluation at the end of day 1, and a final evaluation on day 2. </a:t>
            </a:r>
          </a:p>
          <a:p>
            <a:r>
              <a:rPr lang="en-US" i="0" baseline="0" dirty="0" smtClean="0"/>
              <a:t>They are encouraged to use the Suggestion Box at the back of the room, at an time.</a:t>
            </a:r>
          </a:p>
          <a:p>
            <a:r>
              <a:rPr lang="en-US" i="0" baseline="0" dirty="0" smtClean="0"/>
              <a:t>To ensure that the workshop will have a real impact on participants’ daily work, they will have to develop an Action Plan at the end of the workshop, in which they will individually commit to three key actions.</a:t>
            </a:r>
          </a:p>
        </p:txBody>
      </p:sp>
      <p:sp>
        <p:nvSpPr>
          <p:cNvPr id="4" name="Slide Number Placeholder 3"/>
          <p:cNvSpPr>
            <a:spLocks noGrp="1"/>
          </p:cNvSpPr>
          <p:nvPr>
            <p:ph type="sldNum" sz="quarter" idx="10"/>
          </p:nvPr>
        </p:nvSpPr>
        <p:spPr/>
        <p:txBody>
          <a:bodyPr/>
          <a:lstStyle/>
          <a:p>
            <a:fld id="{72A7543C-1846-464C-9C09-78651A95EBBC}" type="slidenum">
              <a:rPr lang="en-US" smtClean="0"/>
              <a:pPr/>
              <a:t>8</a:t>
            </a:fld>
            <a:endParaRPr lang="en-US"/>
          </a:p>
        </p:txBody>
      </p:sp>
    </p:spTree>
    <p:extLst>
      <p:ext uri="{BB962C8B-B14F-4D97-AF65-F5344CB8AC3E}">
        <p14:creationId xmlns:p14="http://schemas.microsoft.com/office/powerpoint/2010/main" val="10485541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val="35629465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err="1" smtClean="0">
                <a:latin typeface="Arial" charset="0"/>
              </a:rPr>
              <a:t>Facilitator’s</a:t>
            </a:r>
            <a:r>
              <a:rPr lang="fr-FR" dirty="0" smtClean="0">
                <a:latin typeface="Arial" charset="0"/>
              </a:rPr>
              <a:t> </a:t>
            </a:r>
            <a:r>
              <a:rPr lang="fr-FR" dirty="0" err="1" smtClean="0">
                <a:latin typeface="Arial" charset="0"/>
              </a:rPr>
              <a:t>preparation</a:t>
            </a:r>
            <a:r>
              <a:rPr lang="fr-FR" dirty="0" smtClean="0">
                <a:latin typeface="Arial" charset="0"/>
              </a:rPr>
              <a:t>:</a:t>
            </a:r>
          </a:p>
          <a:p>
            <a:pPr eaLnBrk="1" hangingPunct="1"/>
            <a:r>
              <a:rPr lang="fr-FR" dirty="0" smtClean="0">
                <a:latin typeface="Arial" charset="0"/>
              </a:rPr>
              <a:t>The</a:t>
            </a:r>
            <a:r>
              <a:rPr lang="fr-FR" baseline="0" dirty="0" smtClean="0">
                <a:latin typeface="Arial" charset="0"/>
              </a:rPr>
              <a:t> slide </a:t>
            </a:r>
            <a:r>
              <a:rPr lang="fr-FR" baseline="0" dirty="0" err="1" smtClean="0">
                <a:latin typeface="Arial" charset="0"/>
              </a:rPr>
              <a:t>presents</a:t>
            </a:r>
            <a:r>
              <a:rPr lang="fr-FR" baseline="0" dirty="0" smtClean="0">
                <a:latin typeface="Arial" charset="0"/>
              </a:rPr>
              <a:t> 3 </a:t>
            </a:r>
            <a:r>
              <a:rPr lang="fr-FR" baseline="0" dirty="0" err="1" smtClean="0">
                <a:latin typeface="Arial" charset="0"/>
              </a:rPr>
              <a:t>different</a:t>
            </a:r>
            <a:r>
              <a:rPr lang="fr-FR" baseline="0" dirty="0" smtClean="0">
                <a:latin typeface="Arial" charset="0"/>
              </a:rPr>
              <a:t> types of </a:t>
            </a:r>
            <a:r>
              <a:rPr lang="fr-FR" baseline="0" dirty="0" err="1" smtClean="0">
                <a:latin typeface="Arial" charset="0"/>
              </a:rPr>
              <a:t>indicator</a:t>
            </a:r>
            <a:r>
              <a:rPr lang="fr-FR" baseline="0" dirty="0" smtClean="0">
                <a:latin typeface="Arial" charset="0"/>
              </a:rPr>
              <a:t> to </a:t>
            </a:r>
            <a:r>
              <a:rPr lang="fr-FR" baseline="0" dirty="0" err="1" smtClean="0">
                <a:latin typeface="Arial" charset="0"/>
              </a:rPr>
              <a:t>measure</a:t>
            </a:r>
            <a:r>
              <a:rPr lang="fr-FR" baseline="0" dirty="0" smtClean="0">
                <a:latin typeface="Arial" charset="0"/>
              </a:rPr>
              <a:t> </a:t>
            </a:r>
            <a:r>
              <a:rPr lang="fr-BE" sz="1200" kern="1200" baseline="0" dirty="0" err="1" smtClean="0">
                <a:solidFill>
                  <a:schemeClr val="tx1"/>
                </a:solidFill>
                <a:latin typeface="Arial" charset="0"/>
                <a:ea typeface="+mn-ea"/>
                <a:cs typeface="+mn-cs"/>
              </a:rPr>
              <a:t>whether</a:t>
            </a:r>
            <a:r>
              <a:rPr lang="fr-BE" sz="1200" kern="1200" baseline="0" dirty="0" smtClean="0">
                <a:solidFill>
                  <a:schemeClr val="tx1"/>
                </a:solidFill>
                <a:latin typeface="Arial" charset="0"/>
                <a:ea typeface="+mn-ea"/>
                <a:cs typeface="+mn-cs"/>
              </a:rPr>
              <a:t> road </a:t>
            </a:r>
            <a:r>
              <a:rPr lang="fr-BE" sz="1200" kern="1200" baseline="0" dirty="0" err="1" smtClean="0">
                <a:solidFill>
                  <a:schemeClr val="tx1"/>
                </a:solidFill>
                <a:latin typeface="Arial" charset="0"/>
                <a:ea typeface="+mn-ea"/>
                <a:cs typeface="+mn-cs"/>
              </a:rPr>
              <a:t>map</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activities</a:t>
            </a:r>
            <a:r>
              <a:rPr lang="fr-BE" sz="1200" kern="1200" baseline="0" dirty="0" smtClean="0">
                <a:solidFill>
                  <a:schemeClr val="tx1"/>
                </a:solidFill>
                <a:latin typeface="Arial" charset="0"/>
                <a:ea typeface="+mn-ea"/>
                <a:cs typeface="+mn-cs"/>
              </a:rPr>
              <a:t> are </a:t>
            </a:r>
            <a:r>
              <a:rPr lang="fr-BE" sz="1200" kern="1200" baseline="0" dirty="0" err="1" smtClean="0">
                <a:solidFill>
                  <a:schemeClr val="tx1"/>
                </a:solidFill>
                <a:latin typeface="Arial" charset="0"/>
                <a:ea typeface="+mn-ea"/>
                <a:cs typeface="+mn-cs"/>
              </a:rPr>
              <a:t>boosting</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resilience</a:t>
            </a:r>
            <a:r>
              <a:rPr lang="fr-BE" sz="1200" kern="1200" baseline="0" dirty="0" smtClean="0">
                <a:solidFill>
                  <a:schemeClr val="tx1"/>
                </a:solidFill>
                <a:latin typeface="Arial" charset="0"/>
                <a:ea typeface="+mn-ea"/>
                <a:cs typeface="+mn-cs"/>
              </a:rPr>
              <a:t> or not.</a:t>
            </a:r>
          </a:p>
          <a:p>
            <a:pPr eaLnBrk="1" hangingPunct="1"/>
            <a:endParaRPr lang="fr-BE" sz="1200" kern="1200" baseline="0" dirty="0" smtClean="0">
              <a:solidFill>
                <a:schemeClr val="tx1"/>
              </a:solidFill>
              <a:latin typeface="Arial" charset="0"/>
              <a:ea typeface="+mn-ea"/>
              <a:cs typeface="+mn-cs"/>
            </a:endParaRPr>
          </a:p>
          <a:p>
            <a:pPr eaLnBrk="1" hangingPunct="1"/>
            <a:r>
              <a:rPr lang="fr-BE" sz="1200" kern="1200" baseline="0" dirty="0" err="1" smtClean="0">
                <a:solidFill>
                  <a:schemeClr val="tx1"/>
                </a:solidFill>
                <a:latin typeface="Arial" charset="0"/>
                <a:ea typeface="+mn-ea"/>
                <a:cs typeface="+mn-cs"/>
              </a:rPr>
              <a:t>Ask</a:t>
            </a:r>
            <a:r>
              <a:rPr lang="fr-BE" sz="1200" kern="1200" baseline="0" dirty="0" smtClean="0">
                <a:solidFill>
                  <a:schemeClr val="tx1"/>
                </a:solidFill>
                <a:latin typeface="Arial" charset="0"/>
                <a:ea typeface="+mn-ea"/>
                <a:cs typeface="+mn-cs"/>
              </a:rPr>
              <a:t> participants to </a:t>
            </a:r>
            <a:r>
              <a:rPr lang="fr-BE" sz="1200" kern="1200" baseline="0" dirty="0" err="1" smtClean="0">
                <a:solidFill>
                  <a:schemeClr val="tx1"/>
                </a:solidFill>
                <a:latin typeface="Arial" charset="0"/>
                <a:ea typeface="+mn-ea"/>
                <a:cs typeface="+mn-cs"/>
              </a:rPr>
              <a:t>suggest</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other</a:t>
            </a:r>
            <a:r>
              <a:rPr lang="fr-BE" sz="1200" kern="1200" baseline="0" dirty="0" smtClean="0">
                <a:solidFill>
                  <a:schemeClr val="tx1"/>
                </a:solidFill>
                <a:latin typeface="Arial" charset="0"/>
                <a:ea typeface="+mn-ea"/>
                <a:cs typeface="+mn-cs"/>
              </a:rPr>
              <a:t> possible </a:t>
            </a:r>
            <a:r>
              <a:rPr lang="fr-BE" sz="1200" kern="1200" baseline="0" dirty="0" err="1" smtClean="0">
                <a:solidFill>
                  <a:schemeClr val="tx1"/>
                </a:solidFill>
                <a:latin typeface="Arial" charset="0"/>
                <a:ea typeface="+mn-ea"/>
                <a:cs typeface="+mn-cs"/>
              </a:rPr>
              <a:t>indicators</a:t>
            </a:r>
            <a:r>
              <a:rPr lang="fr-BE" sz="1200" kern="1200" baseline="0" dirty="0" smtClean="0">
                <a:solidFill>
                  <a:schemeClr val="tx1"/>
                </a:solidFill>
                <a:latin typeface="Arial" charset="0"/>
                <a:ea typeface="+mn-ea"/>
                <a:cs typeface="+mn-cs"/>
              </a:rPr>
              <a:t>. Have </a:t>
            </a:r>
            <a:r>
              <a:rPr lang="fr-BE" sz="1200" kern="1200" baseline="0" dirty="0" err="1" smtClean="0">
                <a:solidFill>
                  <a:schemeClr val="tx1"/>
                </a:solidFill>
                <a:latin typeface="Arial" charset="0"/>
                <a:ea typeface="+mn-ea"/>
                <a:cs typeface="+mn-cs"/>
              </a:rPr>
              <a:t>some</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examples</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ready</a:t>
            </a:r>
            <a:r>
              <a:rPr lang="fr-BE" sz="1200" kern="1200" baseline="0" dirty="0" smtClean="0">
                <a:solidFill>
                  <a:schemeClr val="tx1"/>
                </a:solidFill>
                <a:latin typeface="Arial" charset="0"/>
                <a:ea typeface="+mn-ea"/>
                <a:cs typeface="+mn-cs"/>
              </a:rPr>
              <a:t> to </a:t>
            </a:r>
            <a:r>
              <a:rPr lang="fr-BE" sz="1200" kern="1200" baseline="0" dirty="0" err="1" smtClean="0">
                <a:solidFill>
                  <a:schemeClr val="tx1"/>
                </a:solidFill>
                <a:latin typeface="Arial" charset="0"/>
                <a:ea typeface="+mn-ea"/>
                <a:cs typeface="+mn-cs"/>
              </a:rPr>
              <a:t>share</a:t>
            </a:r>
            <a:r>
              <a:rPr lang="fr-BE" sz="1200" kern="1200" baseline="0" dirty="0" smtClean="0">
                <a:solidFill>
                  <a:schemeClr val="tx1"/>
                </a:solidFill>
                <a:latin typeface="Arial" charset="0"/>
                <a:ea typeface="+mn-ea"/>
                <a:cs typeface="+mn-cs"/>
              </a:rPr>
              <a:t> </a:t>
            </a:r>
            <a:r>
              <a:rPr lang="fr-BE" sz="1200" kern="1200" baseline="0" dirty="0" err="1" smtClean="0">
                <a:solidFill>
                  <a:schemeClr val="tx1"/>
                </a:solidFill>
                <a:latin typeface="Arial" charset="0"/>
                <a:ea typeface="+mn-ea"/>
                <a:cs typeface="+mn-cs"/>
              </a:rPr>
              <a:t>that</a:t>
            </a:r>
            <a:r>
              <a:rPr lang="fr-BE" sz="1200" kern="1200" baseline="0" dirty="0" smtClean="0">
                <a:solidFill>
                  <a:schemeClr val="tx1"/>
                </a:solidFill>
                <a:latin typeface="Arial" charset="0"/>
                <a:ea typeface="+mn-ea"/>
                <a:cs typeface="+mn-cs"/>
              </a:rPr>
              <a:t> are relevant to the </a:t>
            </a:r>
            <a:r>
              <a:rPr lang="fr-BE" sz="1200" kern="1200" baseline="0" dirty="0" err="1" smtClean="0">
                <a:solidFill>
                  <a:schemeClr val="tx1"/>
                </a:solidFill>
                <a:latin typeface="Arial" charset="0"/>
                <a:ea typeface="+mn-ea"/>
                <a:cs typeface="+mn-cs"/>
              </a:rPr>
              <a:t>context</a:t>
            </a:r>
            <a:r>
              <a:rPr lang="fr-BE" sz="1200" kern="1200" baseline="0" dirty="0" smtClean="0">
                <a:solidFill>
                  <a:schemeClr val="tx1"/>
                </a:solidFill>
                <a:latin typeface="Arial" charset="0"/>
                <a:ea typeface="+mn-ea"/>
                <a:cs typeface="+mn-cs"/>
              </a:rPr>
              <a:t> of the workshop.</a:t>
            </a:r>
            <a:endParaRPr lang="fr-FR" sz="1200" kern="1200" baseline="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90530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i="1" dirty="0" err="1" smtClean="0"/>
              <a:t>Facilitators</a:t>
            </a:r>
            <a:r>
              <a:rPr lang="fr-FR" i="1" dirty="0" smtClean="0"/>
              <a:t> </a:t>
            </a:r>
            <a:r>
              <a:rPr lang="fr-FR" i="1" dirty="0" err="1" smtClean="0"/>
              <a:t>preparation</a:t>
            </a:r>
            <a:r>
              <a:rPr lang="fr-FR" i="1" dirty="0" smtClean="0"/>
              <a:t>:</a:t>
            </a:r>
          </a:p>
          <a:p>
            <a:pPr>
              <a:spcBef>
                <a:spcPct val="0"/>
              </a:spcBef>
            </a:pPr>
            <a:r>
              <a:rPr lang="fr-FR" i="1" dirty="0" err="1" smtClean="0"/>
              <a:t>Prepare</a:t>
            </a:r>
            <a:r>
              <a:rPr lang="fr-FR" i="1" dirty="0" smtClean="0"/>
              <a:t> a matrix</a:t>
            </a:r>
            <a:r>
              <a:rPr lang="fr-FR" i="1" baseline="0" dirty="0" smtClean="0"/>
              <a:t> </a:t>
            </a:r>
            <a:r>
              <a:rPr lang="fr-FR" i="1" baseline="0" dirty="0" err="1" smtClean="0"/>
              <a:t>with</a:t>
            </a:r>
            <a:r>
              <a:rPr lang="fr-FR" i="1" baseline="0" dirty="0" smtClean="0"/>
              <a:t> 4 </a:t>
            </a:r>
            <a:r>
              <a:rPr lang="fr-FR" i="1" baseline="0" dirty="0" err="1" smtClean="0"/>
              <a:t>flipcharts</a:t>
            </a:r>
            <a:r>
              <a:rPr lang="fr-FR" i="1" baseline="0" dirty="0" smtClean="0"/>
              <a:t> </a:t>
            </a:r>
            <a:r>
              <a:rPr lang="fr-FR" i="1" baseline="0" dirty="0" err="1" smtClean="0"/>
              <a:t>stuck</a:t>
            </a:r>
            <a:r>
              <a:rPr lang="fr-FR" i="1" baseline="0" dirty="0" smtClean="0"/>
              <a:t> </a:t>
            </a:r>
            <a:r>
              <a:rPr lang="fr-FR" i="1" baseline="0" dirty="0" err="1" smtClean="0"/>
              <a:t>together</a:t>
            </a:r>
            <a:r>
              <a:rPr lang="fr-FR" i="1" baseline="0" dirty="0" smtClean="0"/>
              <a:t> in </a:t>
            </a:r>
            <a:r>
              <a:rPr lang="fr-FR" i="1" baseline="0" dirty="0" err="1" smtClean="0"/>
              <a:t>landscape</a:t>
            </a:r>
            <a:r>
              <a:rPr lang="fr-FR" i="1" baseline="0" dirty="0" smtClean="0"/>
              <a:t> format, and </a:t>
            </a:r>
            <a:r>
              <a:rPr lang="fr-FR" i="1" baseline="0" dirty="0" err="1" smtClean="0"/>
              <a:t>draw</a:t>
            </a:r>
            <a:r>
              <a:rPr lang="fr-FR" i="1" baseline="0" dirty="0" smtClean="0"/>
              <a:t> a table on </a:t>
            </a:r>
            <a:r>
              <a:rPr lang="fr-FR" i="1" baseline="0" dirty="0" err="1" smtClean="0"/>
              <a:t>it</a:t>
            </a:r>
            <a:r>
              <a:rPr lang="fr-FR" i="1" baseline="0" dirty="0" smtClean="0"/>
              <a:t>:</a:t>
            </a:r>
          </a:p>
          <a:p>
            <a:pPr>
              <a:spcBef>
                <a:spcPct val="0"/>
              </a:spcBef>
            </a:pPr>
            <a:r>
              <a:rPr lang="fr-FR" i="1" baseline="0" dirty="0" smtClean="0"/>
              <a:t>In </a:t>
            </a:r>
            <a:r>
              <a:rPr lang="fr-FR" i="1" baseline="0" dirty="0" err="1" smtClean="0"/>
              <a:t>rows</a:t>
            </a:r>
            <a:r>
              <a:rPr lang="fr-FR" i="1" baseline="0" dirty="0" smtClean="0"/>
              <a:t>, have a </a:t>
            </a:r>
            <a:r>
              <a:rPr lang="fr-FR" i="1" baseline="0" dirty="0" err="1" smtClean="0"/>
              <a:t>row</a:t>
            </a:r>
            <a:r>
              <a:rPr lang="fr-FR" i="1" baseline="0" dirty="0" smtClean="0"/>
              <a:t> for </a:t>
            </a:r>
            <a:r>
              <a:rPr lang="fr-FR" i="1" baseline="0" dirty="0" err="1" smtClean="0"/>
              <a:t>each</a:t>
            </a:r>
            <a:r>
              <a:rPr lang="fr-FR" i="1" baseline="0" dirty="0" smtClean="0"/>
              <a:t> </a:t>
            </a:r>
            <a:r>
              <a:rPr lang="fr-FR" i="1" baseline="0" dirty="0" err="1" smtClean="0"/>
              <a:t>subsystem</a:t>
            </a:r>
            <a:r>
              <a:rPr lang="fr-FR" i="1" baseline="0" dirty="0" smtClean="0"/>
              <a:t> (</a:t>
            </a:r>
            <a:r>
              <a:rPr lang="fr-FR" i="1" baseline="0" dirty="0" err="1" smtClean="0"/>
              <a:t>forms</a:t>
            </a:r>
            <a:r>
              <a:rPr lang="fr-FR" i="1" baseline="0" dirty="0" smtClean="0"/>
              <a:t> of capital or national substructures). In </a:t>
            </a:r>
            <a:r>
              <a:rPr lang="fr-FR" i="1" baseline="0" dirty="0" err="1" smtClean="0"/>
              <a:t>each</a:t>
            </a:r>
            <a:r>
              <a:rPr lang="fr-FR" i="1" baseline="0" dirty="0" smtClean="0"/>
              <a:t> </a:t>
            </a:r>
            <a:r>
              <a:rPr lang="fr-FR" i="1" baseline="0" dirty="0" err="1" smtClean="0"/>
              <a:t>column</a:t>
            </a:r>
            <a:r>
              <a:rPr lang="fr-FR" i="1" baseline="0" dirty="0" smtClean="0"/>
              <a:t> </a:t>
            </a:r>
            <a:r>
              <a:rPr lang="fr-FR" i="1" baseline="0" dirty="0" err="1" smtClean="0"/>
              <a:t>write</a:t>
            </a:r>
            <a:r>
              <a:rPr lang="fr-FR" i="1" baseline="0" dirty="0" smtClean="0"/>
              <a:t> in a </a:t>
            </a:r>
            <a:r>
              <a:rPr lang="fr-FR" i="1" baseline="0" dirty="0" err="1" smtClean="0"/>
              <a:t>different</a:t>
            </a:r>
            <a:r>
              <a:rPr lang="fr-FR" i="1" baseline="0" dirty="0" smtClean="0"/>
              <a:t> </a:t>
            </a:r>
            <a:r>
              <a:rPr lang="fr-FR" i="1" baseline="0" dirty="0" err="1" smtClean="0"/>
              <a:t>level</a:t>
            </a:r>
            <a:r>
              <a:rPr lang="fr-FR" i="1" baseline="0" dirty="0" smtClean="0"/>
              <a:t> of society.</a:t>
            </a:r>
          </a:p>
          <a:p>
            <a:pPr>
              <a:spcBef>
                <a:spcPct val="0"/>
              </a:spcBef>
            </a:pPr>
            <a:endParaRPr lang="fr-FR" i="0" baseline="0" dirty="0" smtClean="0"/>
          </a:p>
          <a:p>
            <a:pPr>
              <a:spcBef>
                <a:spcPct val="0"/>
              </a:spcBef>
            </a:pPr>
            <a:r>
              <a:rPr lang="fr-FR" i="0" baseline="0" dirty="0" err="1" smtClean="0"/>
              <a:t>During</a:t>
            </a:r>
            <a:r>
              <a:rPr lang="fr-FR" i="0" baseline="0" dirty="0" smtClean="0"/>
              <a:t> the first part of the brainstorming:</a:t>
            </a:r>
          </a:p>
          <a:p>
            <a:pPr>
              <a:spcBef>
                <a:spcPct val="0"/>
              </a:spcBef>
            </a:pPr>
            <a:r>
              <a:rPr lang="fr-FR" baseline="0" dirty="0" err="1" smtClean="0"/>
              <a:t>Ask</a:t>
            </a:r>
            <a:r>
              <a:rPr lang="fr-FR" baseline="0" dirty="0" smtClean="0"/>
              <a:t> participants to </a:t>
            </a:r>
            <a:r>
              <a:rPr lang="fr-FR" baseline="0" dirty="0" err="1" smtClean="0"/>
              <a:t>write</a:t>
            </a:r>
            <a:r>
              <a:rPr lang="fr-FR" baseline="0" dirty="0" smtClean="0"/>
              <a:t> down </a:t>
            </a:r>
            <a:r>
              <a:rPr lang="fr-FR" baseline="0" dirty="0" err="1" smtClean="0"/>
              <a:t>existing</a:t>
            </a:r>
            <a:r>
              <a:rPr lang="fr-FR" baseline="0" dirty="0" smtClean="0"/>
              <a:t> </a:t>
            </a:r>
            <a:r>
              <a:rPr lang="fr-FR" baseline="0" dirty="0" err="1" smtClean="0"/>
              <a:t>systems</a:t>
            </a:r>
            <a:r>
              <a:rPr lang="fr-FR" baseline="0" dirty="0" smtClean="0"/>
              <a:t> of data collection for </a:t>
            </a:r>
            <a:r>
              <a:rPr lang="fr-FR" baseline="0" dirty="0" err="1" smtClean="0"/>
              <a:t>each</a:t>
            </a:r>
            <a:r>
              <a:rPr lang="fr-FR" baseline="0" dirty="0" smtClean="0"/>
              <a:t> </a:t>
            </a:r>
            <a:r>
              <a:rPr lang="fr-FR" baseline="0" dirty="0" err="1" smtClean="0"/>
              <a:t>cell</a:t>
            </a:r>
            <a:r>
              <a:rPr lang="fr-FR" baseline="0" dirty="0" smtClean="0"/>
              <a:t> and to stick </a:t>
            </a:r>
            <a:r>
              <a:rPr lang="fr-FR" baseline="0" dirty="0" err="1" smtClean="0"/>
              <a:t>them</a:t>
            </a:r>
            <a:r>
              <a:rPr lang="fr-FR" baseline="0" dirty="0" smtClean="0"/>
              <a:t> onto the matrix. </a:t>
            </a:r>
          </a:p>
          <a:p>
            <a:pPr>
              <a:spcBef>
                <a:spcPct val="0"/>
              </a:spcBef>
            </a:pPr>
            <a:endParaRPr lang="fr-FR" baseline="0" dirty="0" smtClean="0"/>
          </a:p>
          <a:p>
            <a:pPr>
              <a:spcBef>
                <a:spcPct val="0"/>
              </a:spcBef>
            </a:pPr>
            <a:r>
              <a:rPr lang="fr-FR" baseline="0" dirty="0" smtClean="0"/>
              <a:t>The </a:t>
            </a:r>
            <a:r>
              <a:rPr lang="fr-FR" baseline="0" dirty="0" err="1" smtClean="0"/>
              <a:t>idea</a:t>
            </a:r>
            <a:r>
              <a:rPr lang="fr-FR" baseline="0" dirty="0" smtClean="0"/>
              <a:t> </a:t>
            </a:r>
            <a:r>
              <a:rPr lang="fr-FR" baseline="0" dirty="0" err="1" smtClean="0"/>
              <a:t>is</a:t>
            </a:r>
            <a:r>
              <a:rPr lang="fr-FR" baseline="0" dirty="0" smtClean="0"/>
              <a:t> to </a:t>
            </a:r>
            <a:r>
              <a:rPr lang="fr-FR" baseline="0" dirty="0" err="1" smtClean="0"/>
              <a:t>see</a:t>
            </a:r>
            <a:r>
              <a:rPr lang="fr-FR" baseline="0" dirty="0" smtClean="0"/>
              <a:t> </a:t>
            </a:r>
            <a:r>
              <a:rPr lang="fr-FR" baseline="0" dirty="0" err="1" smtClean="0"/>
              <a:t>what</a:t>
            </a:r>
            <a:r>
              <a:rPr lang="fr-FR" baseline="0" dirty="0" smtClean="0"/>
              <a:t> </a:t>
            </a:r>
            <a:r>
              <a:rPr lang="fr-FR" baseline="0" dirty="0" err="1" smtClean="0"/>
              <a:t>exists</a:t>
            </a:r>
            <a:r>
              <a:rPr lang="fr-FR" baseline="0" dirty="0" smtClean="0"/>
              <a:t> </a:t>
            </a:r>
            <a:r>
              <a:rPr lang="fr-FR" baseline="0" dirty="0" err="1" smtClean="0"/>
              <a:t>already</a:t>
            </a:r>
            <a:r>
              <a:rPr lang="fr-FR" baseline="0" dirty="0" smtClean="0"/>
              <a:t> and </a:t>
            </a:r>
            <a:r>
              <a:rPr lang="fr-FR" baseline="0" dirty="0" err="1" smtClean="0"/>
              <a:t>try</a:t>
            </a:r>
            <a:r>
              <a:rPr lang="fr-FR" baseline="0" dirty="0" smtClean="0"/>
              <a:t> to </a:t>
            </a:r>
            <a:r>
              <a:rPr lang="fr-FR" baseline="0" dirty="0" err="1" smtClean="0"/>
              <a:t>expand</a:t>
            </a:r>
            <a:r>
              <a:rPr lang="fr-FR" baseline="0" dirty="0" smtClean="0"/>
              <a:t> on </a:t>
            </a:r>
            <a:r>
              <a:rPr lang="fr-FR" baseline="0" dirty="0" err="1" smtClean="0"/>
              <a:t>these</a:t>
            </a:r>
            <a:r>
              <a:rPr lang="fr-FR" baseline="0" dirty="0" smtClean="0"/>
              <a:t> </a:t>
            </a:r>
            <a:r>
              <a:rPr lang="fr-FR" baseline="0" dirty="0" err="1" smtClean="0"/>
              <a:t>existing</a:t>
            </a:r>
            <a:r>
              <a:rPr lang="fr-FR" baseline="0" dirty="0" smtClean="0"/>
              <a:t> </a:t>
            </a:r>
            <a:r>
              <a:rPr lang="fr-FR" baseline="0" dirty="0" err="1" smtClean="0"/>
              <a:t>systems</a:t>
            </a:r>
            <a:r>
              <a:rPr lang="fr-FR" baseline="0" dirty="0" smtClean="0"/>
              <a:t> of data collection as </a:t>
            </a:r>
            <a:r>
              <a:rPr lang="fr-FR" baseline="0" dirty="0" err="1" smtClean="0"/>
              <a:t>necessary</a:t>
            </a:r>
            <a:r>
              <a:rPr lang="fr-FR" baseline="0" dirty="0" smtClean="0"/>
              <a:t>, </a:t>
            </a:r>
            <a:r>
              <a:rPr lang="fr-FR" baseline="0" dirty="0" err="1" smtClean="0"/>
              <a:t>instead</a:t>
            </a:r>
            <a:r>
              <a:rPr lang="fr-FR" baseline="0" dirty="0" smtClean="0"/>
              <a:t> of setting up a new system.</a:t>
            </a:r>
          </a:p>
          <a:p>
            <a:pPr>
              <a:spcBef>
                <a:spcPct val="0"/>
              </a:spcBef>
            </a:pPr>
            <a:endParaRPr lang="fr-FR" baseline="0" dirty="0" smtClean="0"/>
          </a:p>
          <a:p>
            <a:pPr>
              <a:spcBef>
                <a:spcPct val="0"/>
              </a:spcBef>
            </a:pPr>
            <a:r>
              <a:rPr lang="fr-FR" baseline="0" dirty="0" err="1" smtClean="0"/>
              <a:t>Facilitate</a:t>
            </a:r>
            <a:r>
              <a:rPr lang="fr-FR" baseline="0" dirty="0" smtClean="0"/>
              <a:t> discussion </a:t>
            </a:r>
            <a:r>
              <a:rPr lang="fr-FR" baseline="0" dirty="0" err="1" smtClean="0"/>
              <a:t>around</a:t>
            </a:r>
            <a:r>
              <a:rPr lang="fr-FR" baseline="0" dirty="0" smtClean="0"/>
              <a:t> the </a:t>
            </a:r>
            <a:r>
              <a:rPr lang="fr-FR" baseline="0" dirty="0" err="1" smtClean="0"/>
              <a:t>other</a:t>
            </a:r>
            <a:r>
              <a:rPr lang="fr-FR" baseline="0" dirty="0" smtClean="0"/>
              <a:t> questions </a:t>
            </a:r>
            <a:r>
              <a:rPr lang="fr-FR" baseline="0" dirty="0" err="1" smtClean="0"/>
              <a:t>proposed</a:t>
            </a:r>
            <a:r>
              <a:rPr lang="fr-FR" baseline="0" dirty="0" smtClean="0"/>
              <a:t>.</a:t>
            </a:r>
          </a:p>
          <a:p>
            <a:pPr>
              <a:spcBef>
                <a:spcPct val="0"/>
              </a:spcBef>
            </a:pPr>
            <a:endParaRPr lang="fr-FR" baseline="0"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C3EEC-C195-46C9-B8D9-A34BDFFF0C30}" type="slidenum">
              <a:rPr lang="en-US">
                <a:cs typeface="Arial" charset="0"/>
              </a:rPr>
              <a:pPr fontAlgn="base">
                <a:spcBef>
                  <a:spcPct val="0"/>
                </a:spcBef>
                <a:spcAft>
                  <a:spcPct val="0"/>
                </a:spcAft>
              </a:pPr>
              <a:t>78</a:t>
            </a:fld>
            <a:endParaRPr lang="en-US">
              <a:cs typeface="Arial" charset="0"/>
            </a:endParaRPr>
          </a:p>
        </p:txBody>
      </p:sp>
    </p:spTree>
    <p:extLst>
      <p:ext uri="{BB962C8B-B14F-4D97-AF65-F5344CB8AC3E}">
        <p14:creationId xmlns:p14="http://schemas.microsoft.com/office/powerpoint/2010/main" val="1550634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79</a:t>
            </a:fld>
            <a:endParaRPr lang="en-US"/>
          </a:p>
        </p:txBody>
      </p:sp>
    </p:spTree>
    <p:extLst>
      <p:ext uri="{BB962C8B-B14F-4D97-AF65-F5344CB8AC3E}">
        <p14:creationId xmlns:p14="http://schemas.microsoft.com/office/powerpoint/2010/main" val="3308134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extLst>
      <p:ext uri="{BB962C8B-B14F-4D97-AF65-F5344CB8AC3E}">
        <p14:creationId xmlns:p14="http://schemas.microsoft.com/office/powerpoint/2010/main" val="198358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Add a few key points relevant to particular context</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9</a:t>
            </a:fld>
            <a:endParaRPr lang="en-US"/>
          </a:p>
        </p:txBody>
      </p:sp>
    </p:spTree>
    <p:extLst>
      <p:ext uri="{BB962C8B-B14F-4D97-AF65-F5344CB8AC3E}">
        <p14:creationId xmlns:p14="http://schemas.microsoft.com/office/powerpoint/2010/main" val="199277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Facilitator’s preparation :</a:t>
            </a:r>
          </a:p>
          <a:p>
            <a:r>
              <a:rPr lang="en-US" i="1" baseline="0" dirty="0" smtClean="0"/>
              <a:t>Insert a picture relevant to the context</a:t>
            </a:r>
          </a:p>
          <a:p>
            <a:endParaRPr lang="en-US" dirty="0"/>
          </a:p>
        </p:txBody>
      </p:sp>
      <p:sp>
        <p:nvSpPr>
          <p:cNvPr id="4" name="Slide Number Placeholder 3"/>
          <p:cNvSpPr>
            <a:spLocks noGrp="1"/>
          </p:cNvSpPr>
          <p:nvPr>
            <p:ph type="sldNum" sz="quarter" idx="10"/>
          </p:nvPr>
        </p:nvSpPr>
        <p:spPr/>
        <p:txBody>
          <a:bodyPr/>
          <a:lstStyle/>
          <a:p>
            <a:fld id="{72A7543C-1846-464C-9C09-78651A95EBBC}" type="slidenum">
              <a:rPr lang="en-US" smtClean="0"/>
              <a:pPr/>
              <a:t>10</a:t>
            </a:fld>
            <a:endParaRPr lang="en-US"/>
          </a:p>
        </p:txBody>
      </p:sp>
    </p:spTree>
    <p:extLst>
      <p:ext uri="{BB962C8B-B14F-4D97-AF65-F5344CB8AC3E}">
        <p14:creationId xmlns:p14="http://schemas.microsoft.com/office/powerpoint/2010/main" val="630939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pic>
        <p:nvPicPr>
          <p:cNvPr id="12" name="Image 11"/>
          <p:cNvPicPr>
            <a:picLocks noChangeAspect="1"/>
          </p:cNvPicPr>
          <p:nvPr userDrawn="1"/>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sp>
        <p:nvSpPr>
          <p:cNvPr id="2" name="Title 1"/>
          <p:cNvSpPr>
            <a:spLocks noGrp="1"/>
          </p:cNvSpPr>
          <p:nvPr>
            <p:ph type="ctrTitle" hasCustomPrompt="1"/>
          </p:nvPr>
        </p:nvSpPr>
        <p:spPr>
          <a:xfrm>
            <a:off x="1368000" y="2481869"/>
            <a:ext cx="6300000" cy="1265731"/>
          </a:xfrm>
        </p:spPr>
        <p:txBody>
          <a:bodyPr anchor="b" anchorCtr="0">
            <a:spAutoFit/>
          </a:bodyPr>
          <a:lstStyle>
            <a:lvl1pPr>
              <a:lnSpc>
                <a:spcPts val="4500"/>
              </a:lnSpc>
              <a:defRPr sz="4500" cap="all" baseline="0">
                <a:solidFill>
                  <a:schemeClr val="tx1"/>
                </a:solidFill>
                <a:latin typeface="Calibri" pitchFamily="34" charset="0"/>
              </a:defRPr>
            </a:lvl1pPr>
          </a:lstStyle>
          <a:p>
            <a:r>
              <a:rPr lang="fr-FR" dirty="0" smtClean="0"/>
              <a:t>Cliquez pour modifier le titre</a:t>
            </a:r>
            <a:endParaRPr lang="en-US" dirty="0"/>
          </a:p>
        </p:txBody>
      </p:sp>
      <p:sp>
        <p:nvSpPr>
          <p:cNvPr id="3" name="Subtitle 2"/>
          <p:cNvSpPr>
            <a:spLocks noGrp="1"/>
          </p:cNvSpPr>
          <p:nvPr>
            <p:ph type="subTitle" idx="1" hasCustomPrompt="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les sous-titres</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89FF1CF-781A-4B4E-BBF5-B2265136D335}" type="datetimeFigureOut">
              <a:rPr lang="en-GB" smtClean="0"/>
              <a:pPr/>
              <a:t>18/09/2014</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itchFamily="34" charset="0"/>
              </a:defRPr>
            </a:lvl1p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Content Placeholder 2"/>
          <p:cNvSpPr>
            <a:spLocks noGrp="1"/>
          </p:cNvSpPr>
          <p:nvPr>
            <p:ph idx="1" hasCustomPrompt="1"/>
          </p:nvPr>
        </p:nvSpPr>
        <p:spPr/>
        <p:txBody>
          <a:bodyPr/>
          <a:lstStyle>
            <a:lvl1pPr>
              <a:defRPr>
                <a:solidFill>
                  <a:schemeClr val="tx1"/>
                </a:solidFill>
                <a:latin typeface="Calibri" pitchFamily="34" charset="0"/>
              </a:defRPr>
            </a:lvl1pPr>
            <a:lvl2pPr>
              <a:buClr>
                <a:schemeClr val="tx1"/>
              </a:buCl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689FF1CF-781A-4B4E-BBF5-B2265136D335}" type="datetimeFigureOut">
              <a:rPr lang="en-GB" smtClean="0"/>
              <a:pPr/>
              <a:t>18/09/2014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50F0F-DA43-4A93-A1F5-A58D33BC7882}" type="slidenum">
              <a:rPr lang="en-GB" smtClean="0"/>
              <a:pPr/>
              <a:t>‹#›</a:t>
            </a:fld>
            <a:endParaRPr lang="en-GB"/>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tx1"/>
                </a:solidFill>
                <a:latin typeface="Calibri" pitchFamily="34" charset="0"/>
              </a:defRPr>
            </a:lvl1pPr>
          </a:lstStyle>
          <a:p>
            <a:r>
              <a:rPr lang="fr-FR" dirty="0" smtClean="0"/>
              <a:t>Cliquez pour modifier</a:t>
            </a:r>
            <a:br>
              <a:rPr lang="fr-FR" dirty="0" smtClean="0"/>
            </a:br>
            <a:r>
              <a:rPr lang="fr-FR" dirty="0" smtClean="0"/>
              <a:t>le titre de l'en-tête de section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89FF1CF-781A-4B4E-BBF5-B2265136D335}" type="datetimeFigureOut">
              <a:rPr lang="en-GB" smtClean="0"/>
              <a:pPr/>
              <a:t>18/09/2014</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0E050F0F-DA43-4A93-A1F5-A58D33BC7882}" type="slidenum">
              <a:rPr lang="en-GB" smtClean="0"/>
              <a:pPr/>
              <a:t>‹#›</a:t>
            </a:fld>
            <a:endParaRPr lang="en-GB"/>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BA8FF4-8AAE-43D0-868F-FAA0DC403CD3}" type="datetimeFigureOut">
              <a:rPr lang="en-GB"/>
              <a:pPr>
                <a:defRPr/>
              </a:pPr>
              <a:t>18/09/2014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78F93B7-ACD4-4465-AF24-B159549311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6" cstate="print"/>
          <a:stretch>
            <a:fillRect/>
          </a:stretch>
        </p:blipFill>
        <p:spPr>
          <a:xfrm>
            <a:off x="8193600" y="5328000"/>
            <a:ext cx="950407" cy="1530000"/>
          </a:xfrm>
          <a:prstGeom prst="rect">
            <a:avLst/>
          </a:prstGeom>
        </p:spPr>
      </p:pic>
      <p:sp>
        <p:nvSpPr>
          <p:cNvPr id="7" name="Rectangle 6"/>
          <p:cNvSpPr/>
          <p:nvPr/>
        </p:nvSpPr>
        <p:spPr bwMode="auto">
          <a:xfrm>
            <a:off x="504000" y="1306800"/>
            <a:ext cx="8154000" cy="0"/>
          </a:xfrm>
          <a:prstGeom prst="rect">
            <a:avLst/>
          </a:prstGeom>
          <a:noFill/>
          <a:ln w="63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
        <p:nvSpPr>
          <p:cNvPr id="3" name="Text Placeholder 2"/>
          <p:cNvSpPr>
            <a:spLocks noGrp="1"/>
          </p:cNvSpPr>
          <p:nvPr>
            <p:ph type="body" idx="1"/>
          </p:nvPr>
        </p:nvSpPr>
        <p:spPr>
          <a:xfrm>
            <a:off x="468000" y="1600200"/>
            <a:ext cx="82188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tx1"/>
                </a:solidFill>
                <a:latin typeface="Arial"/>
              </a:defRPr>
            </a:lvl1pPr>
          </a:lstStyle>
          <a:p>
            <a:fld id="{689FF1CF-781A-4B4E-BBF5-B2265136D335}" type="datetimeFigureOut">
              <a:rPr lang="en-GB" smtClean="0"/>
              <a:pPr/>
              <a:t>18/09/2014</a:t>
            </a:fld>
            <a:endParaRPr lang="en-GB"/>
          </a:p>
        </p:txBody>
      </p:sp>
      <p:sp>
        <p:nvSpPr>
          <p:cNvPr id="5"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tx1"/>
                </a:solidFill>
                <a:latin typeface="Arial"/>
              </a:defRPr>
            </a:lvl1pPr>
          </a:lstStyle>
          <a:p>
            <a:endParaRPr lang="en-GB"/>
          </a:p>
        </p:txBody>
      </p:sp>
      <p:sp>
        <p:nvSpPr>
          <p:cNvPr id="6"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rgbClr val="006299"/>
                </a:solidFill>
                <a:latin typeface="Arial"/>
              </a:defRPr>
            </a:lvl1pPr>
          </a:lstStyle>
          <a:p>
            <a:fld id="{0E050F0F-DA43-4A93-A1F5-A58D33BC7882}" type="slidenum">
              <a:rPr lang="en-GB" smtClean="0"/>
              <a:pPr/>
              <a:t>‹#›</a:t>
            </a:fld>
            <a:endParaRPr lang="en-GB"/>
          </a:p>
        </p:txBody>
      </p:sp>
      <p:pic>
        <p:nvPicPr>
          <p:cNvPr id="11" name="Image 10"/>
          <p:cNvPicPr>
            <a:picLocks noChangeAspect="1"/>
          </p:cNvPicPr>
          <p:nvPr/>
        </p:nvPicPr>
        <p:blipFill>
          <a:blip r:embed="rId7" cstate="print"/>
          <a:stretch>
            <a:fillRect/>
          </a:stretch>
        </p:blipFill>
        <p:spPr>
          <a:xfrm>
            <a:off x="500400" y="288000"/>
            <a:ext cx="458654" cy="954000"/>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iming>
    <p:tnLst>
      <p:par>
        <p:cTn id="1" dur="indefinite" restart="never" nodeType="tmRoot"/>
      </p:par>
    </p:tnLst>
  </p:timing>
  <p:txStyles>
    <p:titleStyle>
      <a:lvl1pPr algn="l" defTabSz="914400" rtl="0" eaLnBrk="1" latinLnBrk="0" hangingPunct="1">
        <a:spcBef>
          <a:spcPct val="0"/>
        </a:spcBef>
        <a:buNone/>
        <a:defRPr sz="3200" kern="1200" baseline="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5776" y="522546"/>
            <a:ext cx="6984776" cy="1938992"/>
          </a:xfrm>
          <a:prstGeom prst="rect">
            <a:avLst/>
          </a:prstGeom>
        </p:spPr>
        <p:txBody>
          <a:bodyPr wrap="square">
            <a:spAutoFit/>
          </a:bodyPr>
          <a:lstStyle/>
          <a:p>
            <a:pPr eaLnBrk="0" hangingPunct="0">
              <a:lnSpc>
                <a:spcPct val="150000"/>
              </a:lnSpc>
            </a:pPr>
            <a:r>
              <a:rPr lang="fr-BE" sz="4000" dirty="0" err="1" smtClean="0">
                <a:ln w="18415" cmpd="sng">
                  <a:solidFill>
                    <a:srgbClr val="FFFFFF"/>
                  </a:solidFill>
                  <a:prstDash val="solid"/>
                </a:ln>
                <a:solidFill>
                  <a:srgbClr val="FFFFFF"/>
                </a:solidFill>
                <a:latin typeface="Calibri" pitchFamily="34" charset="0"/>
                <a:ea typeface="ヒラギノ角ゴ Pro W3" pitchFamily="-112" charset="-128"/>
              </a:rPr>
              <a:t>Resilience</a:t>
            </a:r>
            <a:r>
              <a:rPr lang="fr-BE" sz="4000" dirty="0" smtClean="0">
                <a:ln w="18415" cmpd="sng">
                  <a:solidFill>
                    <a:srgbClr val="FFFFFF"/>
                  </a:solidFill>
                  <a:prstDash val="solid"/>
                </a:ln>
                <a:solidFill>
                  <a:srgbClr val="FFFFFF"/>
                </a:solidFill>
                <a:latin typeface="Calibri" pitchFamily="34" charset="0"/>
                <a:ea typeface="ヒラギノ角ゴ Pro W3" pitchFamily="-112" charset="-128"/>
              </a:rPr>
              <a:t> Systems </a:t>
            </a:r>
            <a:r>
              <a:rPr lang="fr-BE" sz="4000" dirty="0" err="1" smtClean="0">
                <a:ln w="18415" cmpd="sng">
                  <a:solidFill>
                    <a:srgbClr val="FFFFFF"/>
                  </a:solidFill>
                  <a:prstDash val="solid"/>
                </a:ln>
                <a:solidFill>
                  <a:srgbClr val="FFFFFF"/>
                </a:solidFill>
                <a:latin typeface="Calibri" pitchFamily="34" charset="0"/>
                <a:ea typeface="ヒラギノ角ゴ Pro W3" pitchFamily="-112" charset="-128"/>
              </a:rPr>
              <a:t>Analysis</a:t>
            </a:r>
            <a:endParaRPr lang="fr-BE" sz="4000" dirty="0" smtClean="0">
              <a:ln w="18415" cmpd="sng">
                <a:solidFill>
                  <a:srgbClr val="FFFFFF"/>
                </a:solidFill>
                <a:prstDash val="solid"/>
              </a:ln>
              <a:solidFill>
                <a:srgbClr val="FFFFFF"/>
              </a:solidFill>
              <a:latin typeface="Calibri" pitchFamily="34" charset="0"/>
              <a:ea typeface="ヒラギノ角ゴ Pro W3" pitchFamily="-112" charset="-128"/>
            </a:endParaRPr>
          </a:p>
          <a:p>
            <a:pPr eaLnBrk="0" hangingPunct="0">
              <a:lnSpc>
                <a:spcPct val="150000"/>
              </a:lnSpc>
            </a:pPr>
            <a:r>
              <a:rPr lang="fr-BE" sz="4000" dirty="0" smtClean="0">
                <a:ln w="18415" cmpd="sng">
                  <a:solidFill>
                    <a:srgbClr val="FFFFFF"/>
                  </a:solidFill>
                  <a:prstDash val="solid"/>
                </a:ln>
                <a:solidFill>
                  <a:srgbClr val="FF0000"/>
                </a:solidFill>
                <a:latin typeface="Calibri" pitchFamily="34" charset="0"/>
                <a:ea typeface="ヒラギノ角ゴ Pro W3" pitchFamily="-112" charset="-128"/>
              </a:rPr>
              <a:t>[insert place and dates] </a:t>
            </a:r>
          </a:p>
        </p:txBody>
      </p:sp>
      <p:sp>
        <p:nvSpPr>
          <p:cNvPr id="4" name="TextBox 3"/>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396031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96752"/>
            <a:ext cx="8100392" cy="1041311"/>
          </a:xfrm>
        </p:spPr>
        <p:txBody>
          <a:bodyPr/>
          <a:lstStyle/>
          <a:p>
            <a:r>
              <a:rPr lang="fr-BE" dirty="0" smtClean="0"/>
              <a:t>INTRODUCTORY module:  </a:t>
            </a:r>
            <a:br>
              <a:rPr lang="fr-BE" dirty="0" smtClean="0"/>
            </a:br>
            <a:r>
              <a:rPr lang="fr-BE" dirty="0" err="1" smtClean="0"/>
              <a:t>What</a:t>
            </a:r>
            <a:r>
              <a:rPr lang="fr-BE" dirty="0" smtClean="0"/>
              <a:t> </a:t>
            </a:r>
            <a:r>
              <a:rPr lang="fr-BE" dirty="0" err="1" smtClean="0"/>
              <a:t>is</a:t>
            </a:r>
            <a:r>
              <a:rPr lang="fr-BE" dirty="0" smtClean="0"/>
              <a:t> </a:t>
            </a:r>
            <a:r>
              <a:rPr lang="fr-BE" dirty="0" err="1" smtClean="0"/>
              <a:t>resilience</a:t>
            </a:r>
            <a:r>
              <a:rPr lang="fr-BE" dirty="0" smtClean="0"/>
              <a:t>?</a:t>
            </a:r>
            <a:endParaRPr lang="fr-BE" dirty="0"/>
          </a:p>
        </p:txBody>
      </p:sp>
      <p:sp>
        <p:nvSpPr>
          <p:cNvPr id="4" name="TextBox 3"/>
          <p:cNvSpPr txBox="1"/>
          <p:nvPr/>
        </p:nvSpPr>
        <p:spPr>
          <a:xfrm>
            <a:off x="3275856" y="3212976"/>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latin typeface="Calibri" pitchFamily="34" charset="0"/>
              </a:rPr>
              <a:t>Module </a:t>
            </a:r>
            <a:r>
              <a:rPr lang="fr-BE" dirty="0" err="1" smtClean="0">
                <a:latin typeface="Calibri" pitchFamily="34" charset="0"/>
              </a:rPr>
              <a:t>Aim</a:t>
            </a:r>
            <a:endParaRPr lang="fr-BE" dirty="0">
              <a:latin typeface="Calibri" pitchFamily="34" charset="0"/>
            </a:endParaRPr>
          </a:p>
        </p:txBody>
      </p:sp>
      <p:sp>
        <p:nvSpPr>
          <p:cNvPr id="4" name="Content Placeholder 2"/>
          <p:cNvSpPr>
            <a:spLocks noGrp="1"/>
          </p:cNvSpPr>
          <p:nvPr>
            <p:ph idx="1"/>
          </p:nvPr>
        </p:nvSpPr>
        <p:spPr>
          <a:xfrm>
            <a:off x="288488" y="1728192"/>
            <a:ext cx="8676000" cy="2492896"/>
          </a:xfrm>
        </p:spPr>
        <p:txBody>
          <a:bodyPr>
            <a:noAutofit/>
          </a:bodyPr>
          <a:lstStyle/>
          <a:p>
            <a:pPr marL="0" indent="0" fontAlgn="base">
              <a:spcAft>
                <a:spcPct val="0"/>
              </a:spcAft>
              <a:buClr>
                <a:schemeClr val="tx1">
                  <a:lumMod val="75000"/>
                  <a:lumOff val="25000"/>
                </a:schemeClr>
              </a:buClr>
              <a:buNone/>
            </a:pPr>
            <a:r>
              <a:rPr lang="en-US" dirty="0" smtClean="0">
                <a:latin typeface="Calibri" pitchFamily="34" charset="0"/>
              </a:rPr>
              <a:t>To provide an overview of definitions and concepts to deepen understanding of resilience</a:t>
            </a:r>
            <a:endParaRPr lang="fr-BE" b="1" dirty="0" smtClean="0">
              <a:latin typeface="Calibri" pitchFamily="34" charset="0"/>
            </a:endParaRPr>
          </a:p>
        </p:txBody>
      </p:sp>
      <p:sp>
        <p:nvSpPr>
          <p:cNvPr id="5" name="TextBox 4"/>
          <p:cNvSpPr txBox="1"/>
          <p:nvPr/>
        </p:nvSpPr>
        <p:spPr>
          <a:xfrm>
            <a:off x="3275856" y="3212976"/>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latin typeface="Calibri" pitchFamily="34" charset="0"/>
              </a:rPr>
              <a:t>Module Objectives</a:t>
            </a:r>
            <a:endParaRPr lang="fr-BE" dirty="0">
              <a:latin typeface="Calibri" pitchFamily="34" charset="0"/>
            </a:endParaRPr>
          </a:p>
        </p:txBody>
      </p:sp>
      <p:sp>
        <p:nvSpPr>
          <p:cNvPr id="3" name="Content Placeholder 2"/>
          <p:cNvSpPr>
            <a:spLocks noGrp="1"/>
          </p:cNvSpPr>
          <p:nvPr>
            <p:ph idx="1"/>
          </p:nvPr>
        </p:nvSpPr>
        <p:spPr/>
        <p:txBody>
          <a:bodyPr>
            <a:normAutofit/>
          </a:bodyPr>
          <a:lstStyle/>
          <a:p>
            <a:pPr lvl="0">
              <a:buNone/>
            </a:pPr>
            <a:r>
              <a:rPr lang="en-US" dirty="0" smtClean="0">
                <a:latin typeface="Calibri" pitchFamily="34" charset="0"/>
              </a:rPr>
              <a:t>•	List key words to define idiosyncratic and covariate shocks, risks and stresses</a:t>
            </a:r>
            <a:r>
              <a:rPr lang="en-US" dirty="0" smtClean="0"/>
              <a:t> and resilience</a:t>
            </a:r>
            <a:endParaRPr lang="en-US" dirty="0" smtClean="0">
              <a:latin typeface="Calibri" pitchFamily="34" charset="0"/>
            </a:endParaRPr>
          </a:p>
          <a:p>
            <a:pPr>
              <a:buNone/>
            </a:pPr>
            <a:r>
              <a:rPr lang="en-US" dirty="0" smtClean="0">
                <a:latin typeface="Calibri" pitchFamily="34" charset="0"/>
              </a:rPr>
              <a:t>•	Explain the three types of capacities which contribute to strengthening resilience.</a:t>
            </a:r>
          </a:p>
          <a:p>
            <a:r>
              <a:rPr lang="en-US" dirty="0" smtClean="0"/>
              <a:t>Describe the added value of resilience, compared to Risk Reduction approaches</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r>
              <a:rPr lang="en-GB" dirty="0" smtClean="0">
                <a:latin typeface="Calibri" pitchFamily="34" charset="0"/>
              </a:rPr>
              <a:t>What is risk? </a:t>
            </a:r>
          </a:p>
        </p:txBody>
      </p:sp>
      <p:pic>
        <p:nvPicPr>
          <p:cNvPr id="1039" name="Picture 15"/>
          <p:cNvPicPr>
            <a:picLocks noChangeAspect="1" noChangeArrowheads="1"/>
          </p:cNvPicPr>
          <p:nvPr/>
        </p:nvPicPr>
        <p:blipFill>
          <a:blip r:embed="rId3" cstate="print"/>
          <a:srcRect/>
          <a:stretch>
            <a:fillRect/>
          </a:stretch>
        </p:blipFill>
        <p:spPr bwMode="auto">
          <a:xfrm>
            <a:off x="0" y="1412776"/>
            <a:ext cx="9108504" cy="5441560"/>
          </a:xfrm>
          <a:prstGeom prst="rect">
            <a:avLst/>
          </a:prstGeom>
          <a:solidFill>
            <a:schemeClr val="tx1"/>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042988" y="260350"/>
            <a:ext cx="7416800" cy="1022350"/>
          </a:xfrm>
        </p:spPr>
        <p:txBody>
          <a:bodyPr/>
          <a:lstStyle/>
          <a:p>
            <a:r>
              <a:rPr lang="en-GB" dirty="0" smtClean="0">
                <a:latin typeface="Calibri" pitchFamily="34" charset="0"/>
              </a:rPr>
              <a:t>Terminology: Risks, Shocks and Stresses</a:t>
            </a:r>
          </a:p>
        </p:txBody>
      </p:sp>
      <p:cxnSp>
        <p:nvCxnSpPr>
          <p:cNvPr id="8" name="Straight Arrow Connector 7"/>
          <p:cNvCxnSpPr>
            <a:stCxn id="11" idx="6"/>
            <a:endCxn id="14" idx="2"/>
          </p:cNvCxnSpPr>
          <p:nvPr/>
        </p:nvCxnSpPr>
        <p:spPr>
          <a:xfrm>
            <a:off x="2339752" y="1700808"/>
            <a:ext cx="3672408" cy="0"/>
          </a:xfrm>
          <a:prstGeom prst="straightConnector1">
            <a:avLst/>
          </a:prstGeom>
          <a:ln w="15875">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592" y="2116013"/>
            <a:ext cx="1800200" cy="1384995"/>
          </a:xfrm>
          <a:prstGeom prst="rect">
            <a:avLst/>
          </a:prstGeom>
          <a:solidFill>
            <a:srgbClr val="C00000"/>
          </a:solidFill>
        </p:spPr>
        <p:txBody>
          <a:bodyPr wrap="square" rtlCol="0">
            <a:spAutoFit/>
          </a:bodyPr>
          <a:lstStyle/>
          <a:p>
            <a:pPr indent="171450">
              <a:buFont typeface="Arial" pitchFamily="34" charset="0"/>
              <a:buChar char="•"/>
            </a:pPr>
            <a:r>
              <a:rPr lang="en-AU" sz="2800" dirty="0" smtClean="0">
                <a:latin typeface="Calibri" pitchFamily="34" charset="0"/>
              </a:rPr>
              <a:t>Shocks</a:t>
            </a:r>
          </a:p>
          <a:p>
            <a:pPr>
              <a:buFont typeface="Arial" pitchFamily="34" charset="0"/>
              <a:buChar char="•"/>
            </a:pPr>
            <a:r>
              <a:rPr lang="en-AU" sz="2800" dirty="0" smtClean="0">
                <a:latin typeface="Calibri" pitchFamily="34" charset="0"/>
              </a:rPr>
              <a:t>Crisis</a:t>
            </a:r>
          </a:p>
          <a:p>
            <a:pPr>
              <a:buFont typeface="Arial" pitchFamily="34" charset="0"/>
              <a:buChar char="•"/>
            </a:pPr>
            <a:r>
              <a:rPr lang="en-AU" sz="2800" dirty="0" smtClean="0">
                <a:latin typeface="Calibri" pitchFamily="34" charset="0"/>
              </a:rPr>
              <a:t>Disasters</a:t>
            </a:r>
            <a:endParaRPr lang="en-AU" sz="2800" dirty="0">
              <a:latin typeface="Calibri" pitchFamily="34" charset="0"/>
            </a:endParaRPr>
          </a:p>
        </p:txBody>
      </p:sp>
      <p:sp>
        <p:nvSpPr>
          <p:cNvPr id="11" name="Oval 10"/>
          <p:cNvSpPr/>
          <p:nvPr/>
        </p:nvSpPr>
        <p:spPr>
          <a:xfrm>
            <a:off x="755576" y="1412776"/>
            <a:ext cx="1584176" cy="576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2">
                    <a:lumMod val="10000"/>
                  </a:schemeClr>
                </a:solidFill>
                <a:latin typeface="Calibri" pitchFamily="34" charset="0"/>
              </a:rPr>
              <a:t>Past</a:t>
            </a:r>
            <a:endParaRPr lang="en-AU" sz="2800" dirty="0">
              <a:solidFill>
                <a:schemeClr val="tx2">
                  <a:lumMod val="10000"/>
                </a:schemeClr>
              </a:solidFill>
              <a:latin typeface="Calibri" pitchFamily="34" charset="0"/>
            </a:endParaRPr>
          </a:p>
        </p:txBody>
      </p:sp>
      <p:sp>
        <p:nvSpPr>
          <p:cNvPr id="14" name="Oval 13"/>
          <p:cNvSpPr/>
          <p:nvPr/>
        </p:nvSpPr>
        <p:spPr>
          <a:xfrm>
            <a:off x="6012160" y="1412776"/>
            <a:ext cx="2448272" cy="576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2">
                    <a:lumMod val="10000"/>
                  </a:schemeClr>
                </a:solidFill>
                <a:latin typeface="Calibri" pitchFamily="34" charset="0"/>
              </a:rPr>
              <a:t>Future</a:t>
            </a:r>
            <a:endParaRPr lang="en-AU" sz="2800" dirty="0">
              <a:solidFill>
                <a:schemeClr val="tx2">
                  <a:lumMod val="10000"/>
                </a:schemeClr>
              </a:solidFill>
              <a:latin typeface="Calibri" pitchFamily="34" charset="0"/>
            </a:endParaRPr>
          </a:p>
        </p:txBody>
      </p:sp>
      <p:sp>
        <p:nvSpPr>
          <p:cNvPr id="17" name="TextBox 16"/>
          <p:cNvSpPr txBox="1"/>
          <p:nvPr/>
        </p:nvSpPr>
        <p:spPr>
          <a:xfrm>
            <a:off x="6300192" y="2116013"/>
            <a:ext cx="1800200"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txBody>
          <a:bodyPr wrap="square" rtlCol="0">
            <a:spAutoFit/>
          </a:bodyPr>
          <a:lstStyle/>
          <a:p>
            <a:pPr indent="171450">
              <a:buFont typeface="Arial" pitchFamily="34" charset="0"/>
              <a:buChar char="•"/>
            </a:pPr>
            <a:r>
              <a:rPr lang="en-AU" sz="2800" dirty="0" smtClean="0">
                <a:solidFill>
                  <a:schemeClr val="tx2">
                    <a:lumMod val="10000"/>
                  </a:schemeClr>
                </a:solidFill>
                <a:latin typeface="Calibri" pitchFamily="34" charset="0"/>
              </a:rPr>
              <a:t>Risks</a:t>
            </a:r>
            <a:endParaRPr lang="en-AU" sz="2800" dirty="0">
              <a:solidFill>
                <a:schemeClr val="tx2">
                  <a:lumMod val="10000"/>
                </a:schemeClr>
              </a:solidFill>
              <a:latin typeface="Calibri" pitchFamily="34" charset="0"/>
            </a:endParaRPr>
          </a:p>
        </p:txBody>
      </p:sp>
      <p:sp>
        <p:nvSpPr>
          <p:cNvPr id="18" name="Right Arrow 17"/>
          <p:cNvSpPr/>
          <p:nvPr/>
        </p:nvSpPr>
        <p:spPr>
          <a:xfrm>
            <a:off x="1043608" y="4581128"/>
            <a:ext cx="7128792" cy="576064"/>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latin typeface="Calibri" pitchFamily="34" charset="0"/>
              </a:rPr>
              <a:t>Stresses</a:t>
            </a:r>
            <a:endParaRPr lang="en-AU" sz="2800" dirty="0">
              <a:latin typeface="Calibri" pitchFamily="34" charset="0"/>
            </a:endParaRPr>
          </a:p>
        </p:txBody>
      </p:sp>
      <p:sp>
        <p:nvSpPr>
          <p:cNvPr id="19" name="TextBox 18"/>
          <p:cNvSpPr txBox="1"/>
          <p:nvPr/>
        </p:nvSpPr>
        <p:spPr>
          <a:xfrm>
            <a:off x="0" y="5072404"/>
            <a:ext cx="9144000" cy="2893100"/>
          </a:xfrm>
          <a:prstGeom prst="rect">
            <a:avLst/>
          </a:prstGeom>
          <a:noFill/>
        </p:spPr>
        <p:txBody>
          <a:bodyPr wrap="square" rtlCol="0">
            <a:spAutoFit/>
          </a:bodyPr>
          <a:lstStyle/>
          <a:p>
            <a:pPr>
              <a:lnSpc>
                <a:spcPct val="130000"/>
              </a:lnSpc>
              <a:buFont typeface="Arial" pitchFamily="34" charset="0"/>
              <a:buChar char="•"/>
            </a:pPr>
            <a:r>
              <a:rPr lang="fr-FR" sz="2800" dirty="0" err="1" smtClean="0">
                <a:latin typeface="Calibri" pitchFamily="34" charset="0"/>
              </a:rPr>
              <a:t>Idiosyncratic</a:t>
            </a:r>
            <a:r>
              <a:rPr lang="fr-FR" sz="2800" dirty="0" smtClean="0">
                <a:latin typeface="Calibri" pitchFamily="34" charset="0"/>
              </a:rPr>
              <a:t>: </a:t>
            </a:r>
            <a:r>
              <a:rPr lang="fr-FR" sz="2400" dirty="0" err="1" smtClean="0">
                <a:latin typeface="Calibri" pitchFamily="34" charset="0"/>
              </a:rPr>
              <a:t>impacting</a:t>
            </a:r>
            <a:r>
              <a:rPr lang="fr-FR" sz="2400" dirty="0" smtClean="0">
                <a:latin typeface="Calibri" pitchFamily="34" charset="0"/>
              </a:rPr>
              <a:t> </a:t>
            </a:r>
            <a:r>
              <a:rPr lang="fr-FR" sz="2400" dirty="0" err="1" smtClean="0">
                <a:latin typeface="Calibri" pitchFamily="34" charset="0"/>
              </a:rPr>
              <a:t>only</a:t>
            </a:r>
            <a:r>
              <a:rPr lang="fr-FR" sz="2400" dirty="0" smtClean="0">
                <a:latin typeface="Calibri" pitchFamily="34" charset="0"/>
              </a:rPr>
              <a:t> on </a:t>
            </a:r>
            <a:r>
              <a:rPr lang="fr-FR" sz="2400" dirty="0" err="1" smtClean="0">
                <a:latin typeface="Calibri" pitchFamily="34" charset="0"/>
              </a:rPr>
              <a:t>specific</a:t>
            </a:r>
            <a:r>
              <a:rPr lang="fr-FR" sz="2400" dirty="0" smtClean="0">
                <a:latin typeface="Calibri" pitchFamily="34" charset="0"/>
              </a:rPr>
              <a:t> </a:t>
            </a:r>
            <a:r>
              <a:rPr lang="fr-FR" sz="2400" dirty="0" err="1" smtClean="0">
                <a:latin typeface="Calibri" pitchFamily="34" charset="0"/>
              </a:rPr>
              <a:t>elements</a:t>
            </a:r>
            <a:r>
              <a:rPr lang="fr-FR" sz="2400" dirty="0" smtClean="0">
                <a:latin typeface="Calibri" pitchFamily="34" charset="0"/>
              </a:rPr>
              <a:t> of a system</a:t>
            </a:r>
            <a:endParaRPr lang="fr-FR" sz="2800" dirty="0" smtClean="0">
              <a:latin typeface="Calibri" pitchFamily="34" charset="0"/>
            </a:endParaRPr>
          </a:p>
          <a:p>
            <a:pPr>
              <a:lnSpc>
                <a:spcPct val="130000"/>
              </a:lnSpc>
              <a:buFont typeface="Arial" pitchFamily="34" charset="0"/>
              <a:buChar char="•"/>
            </a:pPr>
            <a:r>
              <a:rPr lang="fr-FR" sz="2800" dirty="0" err="1" smtClean="0">
                <a:latin typeface="Calibri" pitchFamily="34" charset="0"/>
              </a:rPr>
              <a:t>Covariate</a:t>
            </a:r>
            <a:r>
              <a:rPr lang="fr-FR" sz="2800" dirty="0" smtClean="0">
                <a:latin typeface="Calibri" pitchFamily="34" charset="0"/>
              </a:rPr>
              <a:t> : </a:t>
            </a:r>
            <a:r>
              <a:rPr lang="fr-FR" sz="2800" dirty="0" err="1" smtClean="0">
                <a:latin typeface="Calibri" pitchFamily="34" charset="0"/>
              </a:rPr>
              <a:t>impacting</a:t>
            </a:r>
            <a:r>
              <a:rPr lang="fr-FR" sz="2800" dirty="0" smtClean="0">
                <a:latin typeface="Calibri" pitchFamily="34" charset="0"/>
              </a:rPr>
              <a:t> on </a:t>
            </a:r>
            <a:r>
              <a:rPr lang="fr-FR" sz="2800" dirty="0" err="1" smtClean="0">
                <a:latin typeface="Calibri" pitchFamily="34" charset="0"/>
              </a:rPr>
              <a:t>systems</a:t>
            </a:r>
            <a:r>
              <a:rPr lang="fr-FR" sz="2800" dirty="0" smtClean="0">
                <a:latin typeface="Calibri" pitchFamily="34" charset="0"/>
              </a:rPr>
              <a:t> on a large </a:t>
            </a:r>
            <a:r>
              <a:rPr lang="fr-FR" sz="2800" dirty="0" err="1" smtClean="0">
                <a:latin typeface="Calibri" pitchFamily="34" charset="0"/>
              </a:rPr>
              <a:t>scale</a:t>
            </a:r>
            <a:endParaRPr lang="fr-FR" sz="2800" dirty="0" smtClean="0">
              <a:latin typeface="Calibri" pitchFamily="34" charset="0"/>
            </a:endParaRPr>
          </a:p>
          <a:p>
            <a:pPr>
              <a:lnSpc>
                <a:spcPct val="130000"/>
              </a:lnSpc>
              <a:buFont typeface="Arial" pitchFamily="34" charset="0"/>
              <a:buChar char="•"/>
            </a:pPr>
            <a:r>
              <a:rPr lang="fr-FR" sz="2800" dirty="0" smtClean="0">
                <a:latin typeface="Calibri" pitchFamily="34" charset="0"/>
              </a:rPr>
              <a:t>Stress: A long-</a:t>
            </a:r>
            <a:r>
              <a:rPr lang="fr-FR" sz="2800" dirty="0" err="1" smtClean="0">
                <a:latin typeface="Calibri" pitchFamily="34" charset="0"/>
              </a:rPr>
              <a:t>term</a:t>
            </a:r>
            <a:r>
              <a:rPr lang="fr-FR" sz="2800" dirty="0" smtClean="0">
                <a:latin typeface="Calibri" pitchFamily="34" charset="0"/>
              </a:rPr>
              <a:t> trend </a:t>
            </a:r>
            <a:r>
              <a:rPr lang="fr-FR" sz="2800" dirty="0" err="1" smtClean="0">
                <a:latin typeface="Calibri" pitchFamily="34" charset="0"/>
              </a:rPr>
              <a:t>driving</a:t>
            </a:r>
            <a:r>
              <a:rPr lang="fr-FR" sz="2800" dirty="0" smtClean="0">
                <a:latin typeface="Calibri" pitchFamily="34" charset="0"/>
              </a:rPr>
              <a:t> </a:t>
            </a:r>
            <a:r>
              <a:rPr lang="fr-FR" sz="2800" dirty="0" err="1" smtClean="0">
                <a:latin typeface="Calibri" pitchFamily="34" charset="0"/>
              </a:rPr>
              <a:t>shocks</a:t>
            </a:r>
            <a:r>
              <a:rPr lang="fr-FR" sz="2800" dirty="0" smtClean="0">
                <a:latin typeface="Calibri" pitchFamily="34" charset="0"/>
              </a:rPr>
              <a:t> and </a:t>
            </a:r>
            <a:r>
              <a:rPr lang="fr-FR" sz="2800" dirty="0" err="1" smtClean="0">
                <a:latin typeface="Calibri" pitchFamily="34" charset="0"/>
              </a:rPr>
              <a:t>risks</a:t>
            </a:r>
            <a:endParaRPr lang="fr-FR" sz="2800" dirty="0" smtClean="0">
              <a:latin typeface="Calibri" pitchFamily="34" charset="0"/>
            </a:endParaRPr>
          </a:p>
          <a:p>
            <a:pPr>
              <a:lnSpc>
                <a:spcPct val="130000"/>
              </a:lnSpc>
              <a:buFont typeface="Arial" pitchFamily="34" charset="0"/>
              <a:buChar char="•"/>
            </a:pPr>
            <a:endParaRPr lang="fr-FR" sz="2800" dirty="0" smtClean="0">
              <a:latin typeface="Calibri" pitchFamily="34" charset="0"/>
            </a:endParaRPr>
          </a:p>
          <a:p>
            <a:pPr>
              <a:lnSpc>
                <a:spcPct val="130000"/>
              </a:lnSpc>
              <a:buFont typeface="Arial" pitchFamily="34" charset="0"/>
              <a:buChar char="•"/>
            </a:pPr>
            <a:endParaRPr lang="fr-FR" sz="2800" dirty="0" smtClean="0">
              <a:latin typeface="Calibri" pitchFamily="34" charset="0"/>
            </a:endParaRPr>
          </a:p>
        </p:txBody>
      </p:sp>
      <p:sp>
        <p:nvSpPr>
          <p:cNvPr id="23" name="Right Arrow 22"/>
          <p:cNvSpPr/>
          <p:nvPr/>
        </p:nvSpPr>
        <p:spPr>
          <a:xfrm>
            <a:off x="3275856" y="3284984"/>
            <a:ext cx="3672408" cy="144016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tx2">
                    <a:lumMod val="10000"/>
                  </a:schemeClr>
                </a:solidFill>
                <a:latin typeface="Calibri" pitchFamily="34" charset="0"/>
              </a:rPr>
              <a:t>Seasonal shocks/ risks</a:t>
            </a:r>
          </a:p>
          <a:p>
            <a:pPr algn="ctr"/>
            <a:r>
              <a:rPr lang="en-AU" sz="2400" dirty="0" smtClean="0">
                <a:solidFill>
                  <a:schemeClr val="tx2">
                    <a:lumMod val="10000"/>
                  </a:schemeClr>
                </a:solidFill>
                <a:latin typeface="Calibri" pitchFamily="34" charset="0"/>
              </a:rPr>
              <a:t>Recurring shocks/ risks</a:t>
            </a:r>
            <a:endParaRPr lang="en-AU" sz="2400" dirty="0">
              <a:solidFill>
                <a:schemeClr val="tx2">
                  <a:lumMod val="10000"/>
                </a:schemeClr>
              </a:solidFill>
              <a:latin typeface="Calibri" pitchFamily="34" charset="0"/>
            </a:endParaRPr>
          </a:p>
        </p:txBody>
      </p:sp>
      <p:sp>
        <p:nvSpPr>
          <p:cNvPr id="25" name="Rectangle 24"/>
          <p:cNvSpPr/>
          <p:nvPr/>
        </p:nvSpPr>
        <p:spPr>
          <a:xfrm>
            <a:off x="2051720" y="3609020"/>
            <a:ext cx="936104"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10000"/>
                </a:schemeClr>
              </a:solidFill>
            </a:endParaRPr>
          </a:p>
        </p:txBody>
      </p:sp>
      <p:sp>
        <p:nvSpPr>
          <p:cNvPr id="26" name="Rectangle 25"/>
          <p:cNvSpPr/>
          <p:nvPr/>
        </p:nvSpPr>
        <p:spPr>
          <a:xfrm>
            <a:off x="899592" y="3609020"/>
            <a:ext cx="936104" cy="7920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1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1042988" y="260350"/>
            <a:ext cx="7416800" cy="102235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alibri" pitchFamily="34" charset="0"/>
                <a:ea typeface="+mj-ea"/>
                <a:cs typeface="+mj-cs"/>
              </a:rPr>
              <a:t>Different Definitions: What is Resilience? </a:t>
            </a:r>
          </a:p>
        </p:txBody>
      </p:sp>
      <p:grpSp>
        <p:nvGrpSpPr>
          <p:cNvPr id="22" name="Group 7"/>
          <p:cNvGrpSpPr/>
          <p:nvPr/>
        </p:nvGrpSpPr>
        <p:grpSpPr>
          <a:xfrm>
            <a:off x="1981199" y="1498848"/>
            <a:ext cx="7162801" cy="2362200"/>
            <a:chOff x="2674625" y="2109"/>
            <a:chExt cx="5705856" cy="2091531"/>
          </a:xfrm>
        </p:grpSpPr>
        <p:sp>
          <p:nvSpPr>
            <p:cNvPr id="23" name="Round Same Side Corner Rectangle 22"/>
            <p:cNvSpPr/>
            <p:nvPr/>
          </p:nvSpPr>
          <p:spPr>
            <a:xfrm rot="5400000">
              <a:off x="4481787" y="-1805053"/>
              <a:ext cx="2091531" cy="570585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2674625" y="2109"/>
              <a:ext cx="5603756" cy="1887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r>
                <a:rPr lang="en-US" sz="2400" dirty="0" smtClean="0">
                  <a:solidFill>
                    <a:schemeClr val="bg2">
                      <a:lumMod val="75000"/>
                    </a:schemeClr>
                  </a:solidFill>
                  <a:latin typeface="Calibri" pitchFamily="34" charset="0"/>
                  <a:ea typeface="ＭＳ Ｐゴシック" pitchFamily="34" charset="-128"/>
                </a:rPr>
                <a:t>Resilience is the ability of households, communities and states – </a:t>
              </a:r>
              <a:r>
                <a:rPr lang="en-US" sz="2400" b="1" dirty="0" smtClean="0">
                  <a:solidFill>
                    <a:schemeClr val="bg2">
                      <a:lumMod val="75000"/>
                    </a:schemeClr>
                  </a:solidFill>
                  <a:latin typeface="Calibri" pitchFamily="34" charset="0"/>
                  <a:ea typeface="ＭＳ Ｐゴシック" pitchFamily="34" charset="-128"/>
                </a:rPr>
                <a:t>layers of society </a:t>
              </a:r>
              <a:r>
                <a:rPr lang="en-US" sz="2400" dirty="0" smtClean="0">
                  <a:solidFill>
                    <a:schemeClr val="bg2">
                      <a:lumMod val="75000"/>
                    </a:schemeClr>
                  </a:solidFill>
                  <a:latin typeface="Calibri" pitchFamily="34" charset="0"/>
                  <a:ea typeface="ＭＳ Ｐゴシック" pitchFamily="34" charset="-128"/>
                </a:rPr>
                <a:t>– to </a:t>
              </a:r>
              <a:r>
                <a:rPr lang="en-US" sz="2400" b="1" dirty="0" smtClean="0">
                  <a:solidFill>
                    <a:schemeClr val="bg2">
                      <a:lumMod val="75000"/>
                    </a:schemeClr>
                  </a:solidFill>
                  <a:latin typeface="Calibri" pitchFamily="34" charset="0"/>
                  <a:ea typeface="ＭＳ Ｐゴシック" pitchFamily="34" charset="-128"/>
                </a:rPr>
                <a:t>absorb and recover from shocks,</a:t>
              </a:r>
              <a:r>
                <a:rPr lang="en-US" sz="2400" dirty="0" smtClean="0">
                  <a:solidFill>
                    <a:schemeClr val="bg2">
                      <a:lumMod val="75000"/>
                    </a:schemeClr>
                  </a:solidFill>
                  <a:latin typeface="Calibri" pitchFamily="34" charset="0"/>
                  <a:ea typeface="ＭＳ Ｐゴシック" pitchFamily="34" charset="-128"/>
                </a:rPr>
                <a:t> whilst </a:t>
              </a:r>
              <a:r>
                <a:rPr lang="en-US" sz="2400" b="1" dirty="0" smtClean="0">
                  <a:solidFill>
                    <a:schemeClr val="bg2">
                      <a:lumMod val="75000"/>
                    </a:schemeClr>
                  </a:solidFill>
                  <a:latin typeface="Calibri" pitchFamily="34" charset="0"/>
                  <a:ea typeface="ＭＳ Ｐゴシック" pitchFamily="34" charset="-128"/>
                </a:rPr>
                <a:t>positively adapting and transforming their structures</a:t>
              </a:r>
              <a:r>
                <a:rPr lang="en-US" sz="2400" dirty="0" smtClean="0">
                  <a:solidFill>
                    <a:schemeClr val="bg2">
                      <a:lumMod val="75000"/>
                    </a:schemeClr>
                  </a:solidFill>
                  <a:latin typeface="Calibri" pitchFamily="34" charset="0"/>
                  <a:ea typeface="ＭＳ Ｐゴシック" pitchFamily="34" charset="-128"/>
                </a:rPr>
                <a:t> and means for living in the face of long-term, </a:t>
              </a:r>
              <a:r>
                <a:rPr lang="en-US" sz="2400" b="1" dirty="0" smtClean="0">
                  <a:solidFill>
                    <a:schemeClr val="bg2">
                      <a:lumMod val="75000"/>
                    </a:schemeClr>
                  </a:solidFill>
                  <a:latin typeface="Calibri" pitchFamily="34" charset="0"/>
                  <a:ea typeface="ＭＳ Ｐゴシック" pitchFamily="34" charset="-128"/>
                </a:rPr>
                <a:t>changing and uncertain </a:t>
              </a:r>
              <a:r>
                <a:rPr lang="en-US" sz="2400" dirty="0" smtClean="0">
                  <a:solidFill>
                    <a:schemeClr val="bg2">
                      <a:lumMod val="75000"/>
                    </a:schemeClr>
                  </a:solidFill>
                  <a:latin typeface="Calibri" pitchFamily="34" charset="0"/>
                  <a:ea typeface="ＭＳ Ｐゴシック" pitchFamily="34" charset="-128"/>
                </a:rPr>
                <a:t>impacts of stresses</a:t>
              </a:r>
            </a:p>
          </p:txBody>
        </p:sp>
      </p:grpSp>
      <p:grpSp>
        <p:nvGrpSpPr>
          <p:cNvPr id="25" name="Group 10"/>
          <p:cNvGrpSpPr/>
          <p:nvPr/>
        </p:nvGrpSpPr>
        <p:grpSpPr>
          <a:xfrm>
            <a:off x="0" y="1498848"/>
            <a:ext cx="1941582" cy="838200"/>
            <a:chOff x="534918" y="272268"/>
            <a:chExt cx="2139706" cy="1551210"/>
          </a:xfrm>
        </p:grpSpPr>
        <p:sp>
          <p:nvSpPr>
            <p:cNvPr id="26" name="Rounded Rectangle 25"/>
            <p:cNvSpPr/>
            <p:nvPr/>
          </p:nvSpPr>
          <p:spPr>
            <a:xfrm>
              <a:off x="534918" y="272268"/>
              <a:ext cx="2139706" cy="15512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6"/>
            <p:cNvSpPr/>
            <p:nvPr/>
          </p:nvSpPr>
          <p:spPr>
            <a:xfrm>
              <a:off x="610642" y="347992"/>
              <a:ext cx="1988258" cy="1399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dirty="0" smtClean="0">
                  <a:solidFill>
                    <a:schemeClr val="tx1"/>
                  </a:solidFill>
                  <a:latin typeface="+mj-lt"/>
                </a:rPr>
                <a:t>OECD</a:t>
              </a:r>
              <a:r>
                <a:rPr lang="en-US" sz="2000" b="1" kern="1200" dirty="0" smtClean="0">
                  <a:solidFill>
                    <a:schemeClr val="tx1"/>
                  </a:solidFill>
                  <a:latin typeface="+mj-lt"/>
                </a:rPr>
                <a:t> definition</a:t>
              </a:r>
              <a:endParaRPr lang="en-US" sz="2000" b="1" kern="1200" dirty="0">
                <a:solidFill>
                  <a:schemeClr val="tx1"/>
                </a:solidFill>
                <a:latin typeface="+mj-lt"/>
              </a:endParaRPr>
            </a:p>
          </p:txBody>
        </p:sp>
      </p:grpSp>
      <p:grpSp>
        <p:nvGrpSpPr>
          <p:cNvPr id="28" name="Group 7"/>
          <p:cNvGrpSpPr/>
          <p:nvPr/>
        </p:nvGrpSpPr>
        <p:grpSpPr>
          <a:xfrm>
            <a:off x="1981199" y="4221088"/>
            <a:ext cx="7162801" cy="2362200"/>
            <a:chOff x="2674625" y="2109"/>
            <a:chExt cx="5705856" cy="2091531"/>
          </a:xfrm>
        </p:grpSpPr>
        <p:sp>
          <p:nvSpPr>
            <p:cNvPr id="29" name="Round Same Side Corner Rectangle 28"/>
            <p:cNvSpPr/>
            <p:nvPr/>
          </p:nvSpPr>
          <p:spPr>
            <a:xfrm rot="5400000">
              <a:off x="4481787" y="-1805053"/>
              <a:ext cx="2091531" cy="570585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2674625" y="2109"/>
              <a:ext cx="5603756" cy="1887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r>
                <a:rPr lang="en-US" sz="2400" dirty="0" smtClean="0">
                  <a:solidFill>
                    <a:schemeClr val="tx1"/>
                  </a:solidFill>
                  <a:latin typeface="Calibri" pitchFamily="34" charset="0"/>
                  <a:ea typeface="ＭＳ Ｐゴシック" pitchFamily="34" charset="-128"/>
                </a:rPr>
                <a:t>x</a:t>
              </a:r>
            </a:p>
          </p:txBody>
        </p:sp>
      </p:grpSp>
      <p:grpSp>
        <p:nvGrpSpPr>
          <p:cNvPr id="31" name="Group 10"/>
          <p:cNvGrpSpPr/>
          <p:nvPr/>
        </p:nvGrpSpPr>
        <p:grpSpPr>
          <a:xfrm>
            <a:off x="0" y="4221088"/>
            <a:ext cx="1941582" cy="838200"/>
            <a:chOff x="534918" y="272268"/>
            <a:chExt cx="2139706" cy="1551210"/>
          </a:xfrm>
        </p:grpSpPr>
        <p:sp>
          <p:nvSpPr>
            <p:cNvPr id="32" name="Rounded Rectangle 31"/>
            <p:cNvSpPr/>
            <p:nvPr/>
          </p:nvSpPr>
          <p:spPr>
            <a:xfrm>
              <a:off x="534918" y="272268"/>
              <a:ext cx="2139706" cy="15512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6"/>
            <p:cNvSpPr/>
            <p:nvPr/>
          </p:nvSpPr>
          <p:spPr>
            <a:xfrm>
              <a:off x="610642" y="347992"/>
              <a:ext cx="1988258" cy="1399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dirty="0" smtClean="0">
                  <a:solidFill>
                    <a:schemeClr val="tx1"/>
                  </a:solidFill>
                  <a:latin typeface="+mj-lt"/>
                </a:rPr>
                <a:t>XXX</a:t>
              </a:r>
            </a:p>
            <a:p>
              <a:pPr lvl="0" algn="ctr" defTabSz="889000">
                <a:lnSpc>
                  <a:spcPct val="90000"/>
                </a:lnSpc>
                <a:spcBef>
                  <a:spcPct val="0"/>
                </a:spcBef>
                <a:spcAft>
                  <a:spcPct val="35000"/>
                </a:spcAft>
              </a:pPr>
              <a:r>
                <a:rPr lang="en-US" sz="2000" b="1" kern="1200" dirty="0" smtClean="0">
                  <a:solidFill>
                    <a:schemeClr val="tx1"/>
                  </a:solidFill>
                  <a:latin typeface="+mj-lt"/>
                </a:rPr>
                <a:t>definition</a:t>
              </a:r>
              <a:endParaRPr lang="en-US" sz="2000" b="1" kern="1200" dirty="0">
                <a:solidFill>
                  <a:schemeClr val="tx1"/>
                </a:solidFill>
                <a:latin typeface="+mj-lt"/>
              </a:endParaRPr>
            </a:p>
          </p:txBody>
        </p:sp>
      </p:grpSp>
      <p:sp>
        <p:nvSpPr>
          <p:cNvPr id="34" name="TextBox 33"/>
          <p:cNvSpPr txBox="1"/>
          <p:nvPr/>
        </p:nvSpPr>
        <p:spPr>
          <a:xfrm>
            <a:off x="3131840" y="4725144"/>
            <a:ext cx="3024336" cy="923330"/>
          </a:xfrm>
          <a:prstGeom prst="rect">
            <a:avLst/>
          </a:prstGeom>
          <a:solidFill>
            <a:srgbClr val="92D050"/>
          </a:solidFill>
        </p:spPr>
        <p:txBody>
          <a:bodyPr wrap="square" rtlCol="0">
            <a:spAutoFit/>
          </a:bodyPr>
          <a:lstStyle/>
          <a:p>
            <a:r>
              <a:rPr lang="en-US" dirty="0" smtClean="0">
                <a:solidFill>
                  <a:srgbClr val="FF0000"/>
                </a:solidFill>
              </a:rPr>
              <a:t>[Include the definition of the host of the workshop  or a participating agency]</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981199" y="1412776"/>
            <a:ext cx="7162801" cy="2232248"/>
            <a:chOff x="2674625" y="2109"/>
            <a:chExt cx="5705856" cy="2091531"/>
          </a:xfrm>
        </p:grpSpPr>
        <p:sp>
          <p:nvSpPr>
            <p:cNvPr id="3" name="Round Same Side Corner Rectangle 2"/>
            <p:cNvSpPr/>
            <p:nvPr/>
          </p:nvSpPr>
          <p:spPr>
            <a:xfrm rot="5400000">
              <a:off x="4481787" y="-1805053"/>
              <a:ext cx="2091531" cy="570585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Round Same Side Corner Rectangle 4"/>
            <p:cNvSpPr/>
            <p:nvPr/>
          </p:nvSpPr>
          <p:spPr>
            <a:xfrm>
              <a:off x="2674625" y="69578"/>
              <a:ext cx="5603756" cy="2024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r>
                <a:rPr lang="en-GB" sz="2400" dirty="0" smtClean="0">
                  <a:solidFill>
                    <a:schemeClr val="bg2">
                      <a:lumMod val="75000"/>
                    </a:schemeClr>
                  </a:solidFill>
                  <a:latin typeface="Calibri" pitchFamily="34" charset="0"/>
                  <a:ea typeface="ＭＳ Ｐゴシック" pitchFamily="34" charset="-128"/>
                </a:rPr>
                <a:t>Disaster Resilience is the </a:t>
              </a:r>
              <a:r>
                <a:rPr lang="en-GB" sz="2400" b="1" dirty="0" smtClean="0">
                  <a:solidFill>
                    <a:schemeClr val="bg2">
                      <a:lumMod val="75000"/>
                    </a:schemeClr>
                  </a:solidFill>
                  <a:latin typeface="Calibri" pitchFamily="34" charset="0"/>
                  <a:ea typeface="ＭＳ Ｐゴシック" pitchFamily="34" charset="-128"/>
                </a:rPr>
                <a:t>ability</a:t>
              </a:r>
              <a:r>
                <a:rPr lang="en-GB" sz="2400" dirty="0" smtClean="0">
                  <a:solidFill>
                    <a:schemeClr val="bg2">
                      <a:lumMod val="75000"/>
                    </a:schemeClr>
                  </a:solidFill>
                  <a:latin typeface="Calibri" pitchFamily="34" charset="0"/>
                  <a:ea typeface="ＭＳ Ｐゴシック" pitchFamily="34" charset="-128"/>
                </a:rPr>
                <a:t> of countries, communities and households to manage change, by </a:t>
              </a:r>
              <a:r>
                <a:rPr lang="en-GB" sz="2400" b="1" dirty="0" smtClean="0">
                  <a:solidFill>
                    <a:schemeClr val="bg2">
                      <a:lumMod val="75000"/>
                    </a:schemeClr>
                  </a:solidFill>
                  <a:latin typeface="Calibri" pitchFamily="34" charset="0"/>
                  <a:ea typeface="ＭＳ Ｐゴシック" pitchFamily="34" charset="-128"/>
                </a:rPr>
                <a:t>maintaining</a:t>
              </a:r>
              <a:r>
                <a:rPr lang="en-GB" sz="2400" dirty="0" smtClean="0">
                  <a:solidFill>
                    <a:schemeClr val="bg2">
                      <a:lumMod val="75000"/>
                    </a:schemeClr>
                  </a:solidFill>
                  <a:latin typeface="Calibri" pitchFamily="34" charset="0"/>
                  <a:ea typeface="ＭＳ Ｐゴシック" pitchFamily="34" charset="-128"/>
                </a:rPr>
                <a:t> or </a:t>
              </a:r>
              <a:r>
                <a:rPr lang="en-GB" sz="2400" b="1" dirty="0" smtClean="0">
                  <a:solidFill>
                    <a:schemeClr val="bg2">
                      <a:lumMod val="75000"/>
                    </a:schemeClr>
                  </a:solidFill>
                  <a:latin typeface="Calibri" pitchFamily="34" charset="0"/>
                  <a:ea typeface="ＭＳ Ｐゴシック" pitchFamily="34" charset="-128"/>
                </a:rPr>
                <a:t>transforming living standards</a:t>
              </a:r>
              <a:r>
                <a:rPr lang="en-GB" sz="2400" dirty="0" smtClean="0">
                  <a:solidFill>
                    <a:schemeClr val="bg2">
                      <a:lumMod val="75000"/>
                    </a:schemeClr>
                  </a:solidFill>
                  <a:latin typeface="Calibri" pitchFamily="34" charset="0"/>
                  <a:ea typeface="ＭＳ Ｐゴシック" pitchFamily="34" charset="-128"/>
                </a:rPr>
                <a:t> in the face of </a:t>
              </a:r>
              <a:r>
                <a:rPr lang="en-GB" sz="2400" b="1" dirty="0" smtClean="0">
                  <a:solidFill>
                    <a:schemeClr val="bg2">
                      <a:lumMod val="75000"/>
                    </a:schemeClr>
                  </a:solidFill>
                  <a:latin typeface="Calibri" pitchFamily="34" charset="0"/>
                  <a:ea typeface="ＭＳ Ｐゴシック" pitchFamily="34" charset="-128"/>
                </a:rPr>
                <a:t>shocks</a:t>
              </a:r>
              <a:r>
                <a:rPr lang="en-GB" sz="2400" dirty="0" smtClean="0">
                  <a:solidFill>
                    <a:schemeClr val="bg2">
                      <a:lumMod val="75000"/>
                    </a:schemeClr>
                  </a:solidFill>
                  <a:latin typeface="Calibri" pitchFamily="34" charset="0"/>
                  <a:ea typeface="ＭＳ Ｐゴシック" pitchFamily="34" charset="-128"/>
                </a:rPr>
                <a:t> or </a:t>
              </a:r>
              <a:r>
                <a:rPr lang="en-GB" sz="2400" b="1" dirty="0" smtClean="0">
                  <a:solidFill>
                    <a:schemeClr val="bg2">
                      <a:lumMod val="75000"/>
                    </a:schemeClr>
                  </a:solidFill>
                  <a:latin typeface="Calibri" pitchFamily="34" charset="0"/>
                  <a:ea typeface="ＭＳ Ｐゴシック" pitchFamily="34" charset="-128"/>
                </a:rPr>
                <a:t>stresses</a:t>
              </a:r>
              <a:r>
                <a:rPr lang="en-GB" sz="2400" dirty="0" smtClean="0">
                  <a:solidFill>
                    <a:schemeClr val="bg2">
                      <a:lumMod val="75000"/>
                    </a:schemeClr>
                  </a:solidFill>
                  <a:latin typeface="Calibri" pitchFamily="34" charset="0"/>
                  <a:ea typeface="ＭＳ Ｐゴシック" pitchFamily="34" charset="-128"/>
                </a:rPr>
                <a:t> - such as earthquakes, drought or violent conflict – without compromising their long-term prospects</a:t>
              </a:r>
              <a:endParaRPr lang="en-US" sz="2400" dirty="0" smtClean="0">
                <a:solidFill>
                  <a:schemeClr val="bg2">
                    <a:lumMod val="75000"/>
                  </a:schemeClr>
                </a:solidFill>
                <a:latin typeface="Calibri" pitchFamily="34" charset="0"/>
              </a:endParaRPr>
            </a:p>
          </p:txBody>
        </p:sp>
      </p:grpSp>
      <p:grpSp>
        <p:nvGrpSpPr>
          <p:cNvPr id="5" name="Group 10"/>
          <p:cNvGrpSpPr/>
          <p:nvPr/>
        </p:nvGrpSpPr>
        <p:grpSpPr>
          <a:xfrm>
            <a:off x="0" y="1942728"/>
            <a:ext cx="1941582" cy="838200"/>
            <a:chOff x="534918" y="272268"/>
            <a:chExt cx="2139706" cy="1551210"/>
          </a:xfrm>
        </p:grpSpPr>
        <p:sp>
          <p:nvSpPr>
            <p:cNvPr id="6" name="Rounded Rectangle 5"/>
            <p:cNvSpPr/>
            <p:nvPr/>
          </p:nvSpPr>
          <p:spPr>
            <a:xfrm>
              <a:off x="534918" y="272268"/>
              <a:ext cx="2139706" cy="15512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6"/>
            <p:cNvSpPr/>
            <p:nvPr/>
          </p:nvSpPr>
          <p:spPr>
            <a:xfrm>
              <a:off x="610642" y="347992"/>
              <a:ext cx="1988258" cy="1399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mj-lt"/>
                </a:rPr>
                <a:t>DFID definition</a:t>
              </a:r>
              <a:endParaRPr lang="en-US" sz="2000" b="1" kern="1200" dirty="0">
                <a:solidFill>
                  <a:schemeClr val="tx1"/>
                </a:solidFill>
                <a:latin typeface="+mj-lt"/>
              </a:endParaRPr>
            </a:p>
          </p:txBody>
        </p:sp>
      </p:grpSp>
      <p:grpSp>
        <p:nvGrpSpPr>
          <p:cNvPr id="8" name="Group 7"/>
          <p:cNvGrpSpPr/>
          <p:nvPr/>
        </p:nvGrpSpPr>
        <p:grpSpPr>
          <a:xfrm>
            <a:off x="1981199" y="3734544"/>
            <a:ext cx="7162801" cy="990600"/>
            <a:chOff x="2674625" y="2109"/>
            <a:chExt cx="5705856" cy="2091531"/>
          </a:xfrm>
        </p:grpSpPr>
        <p:sp>
          <p:nvSpPr>
            <p:cNvPr id="9" name="Round Same Side Corner Rectangle 8"/>
            <p:cNvSpPr/>
            <p:nvPr/>
          </p:nvSpPr>
          <p:spPr>
            <a:xfrm rot="5400000">
              <a:off x="4481787" y="-1805053"/>
              <a:ext cx="2091531" cy="570585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674625" y="2109"/>
              <a:ext cx="5603756" cy="1887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r>
                <a:rPr lang="en-US" sz="2400" dirty="0" smtClean="0">
                  <a:solidFill>
                    <a:schemeClr val="bg2">
                      <a:lumMod val="75000"/>
                    </a:schemeClr>
                  </a:solidFill>
                  <a:latin typeface="Calibri" pitchFamily="34" charset="0"/>
                </a:rPr>
                <a:t>Resilience is the capacity to manage, adapt to, cope with or recover from stresses, shocks and disasters.</a:t>
              </a:r>
            </a:p>
          </p:txBody>
        </p:sp>
      </p:grpSp>
      <p:grpSp>
        <p:nvGrpSpPr>
          <p:cNvPr id="11" name="Group 10"/>
          <p:cNvGrpSpPr/>
          <p:nvPr/>
        </p:nvGrpSpPr>
        <p:grpSpPr>
          <a:xfrm>
            <a:off x="0" y="3734544"/>
            <a:ext cx="1941582" cy="838200"/>
            <a:chOff x="534918" y="272268"/>
            <a:chExt cx="2139706" cy="1551210"/>
          </a:xfrm>
        </p:grpSpPr>
        <p:sp>
          <p:nvSpPr>
            <p:cNvPr id="12" name="Rounded Rectangle 11"/>
            <p:cNvSpPr/>
            <p:nvPr/>
          </p:nvSpPr>
          <p:spPr>
            <a:xfrm>
              <a:off x="534918" y="272268"/>
              <a:ext cx="2139706" cy="15512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p:nvPr/>
          </p:nvSpPr>
          <p:spPr>
            <a:xfrm>
              <a:off x="610642" y="347992"/>
              <a:ext cx="1988258" cy="1399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mj-lt"/>
                </a:rPr>
                <a:t>IGAD definition</a:t>
              </a:r>
              <a:endParaRPr lang="en-US" sz="2000" b="1" kern="1200" dirty="0">
                <a:solidFill>
                  <a:schemeClr val="tx1"/>
                </a:solidFill>
                <a:latin typeface="+mj-lt"/>
              </a:endParaRPr>
            </a:p>
          </p:txBody>
        </p:sp>
      </p:grpSp>
      <p:grpSp>
        <p:nvGrpSpPr>
          <p:cNvPr id="14" name="Group 10"/>
          <p:cNvGrpSpPr/>
          <p:nvPr/>
        </p:nvGrpSpPr>
        <p:grpSpPr>
          <a:xfrm>
            <a:off x="0" y="5416624"/>
            <a:ext cx="1941582" cy="838200"/>
            <a:chOff x="534918" y="272268"/>
            <a:chExt cx="2139706" cy="1551210"/>
          </a:xfrm>
        </p:grpSpPr>
        <p:sp>
          <p:nvSpPr>
            <p:cNvPr id="15" name="Rounded Rectangle 14"/>
            <p:cNvSpPr/>
            <p:nvPr/>
          </p:nvSpPr>
          <p:spPr>
            <a:xfrm>
              <a:off x="534918" y="272268"/>
              <a:ext cx="2139706" cy="15512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6"/>
            <p:cNvSpPr/>
            <p:nvPr/>
          </p:nvSpPr>
          <p:spPr>
            <a:xfrm>
              <a:off x="610642" y="347992"/>
              <a:ext cx="1988258" cy="1399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dirty="0" smtClean="0">
                  <a:solidFill>
                    <a:schemeClr val="tx1"/>
                  </a:solidFill>
                  <a:latin typeface="+mj-lt"/>
                </a:rPr>
                <a:t>USAID</a:t>
              </a:r>
              <a:r>
                <a:rPr lang="en-US" sz="2000" b="1" kern="1200" dirty="0" smtClean="0">
                  <a:solidFill>
                    <a:schemeClr val="tx1"/>
                  </a:solidFill>
                  <a:latin typeface="+mj-lt"/>
                </a:rPr>
                <a:t> definition</a:t>
              </a:r>
              <a:endParaRPr lang="en-US" sz="2000" b="1" kern="1200" dirty="0">
                <a:solidFill>
                  <a:schemeClr val="tx1"/>
                </a:solidFill>
                <a:latin typeface="+mj-lt"/>
              </a:endParaRPr>
            </a:p>
          </p:txBody>
        </p:sp>
      </p:grpSp>
      <p:grpSp>
        <p:nvGrpSpPr>
          <p:cNvPr id="17" name="Group 7"/>
          <p:cNvGrpSpPr/>
          <p:nvPr/>
        </p:nvGrpSpPr>
        <p:grpSpPr>
          <a:xfrm>
            <a:off x="2017711" y="4797152"/>
            <a:ext cx="7162801" cy="2060848"/>
            <a:chOff x="2674625" y="2109"/>
            <a:chExt cx="5705856" cy="2091531"/>
          </a:xfrm>
        </p:grpSpPr>
        <p:sp>
          <p:nvSpPr>
            <p:cNvPr id="18" name="Round Same Side Corner Rectangle 17"/>
            <p:cNvSpPr/>
            <p:nvPr/>
          </p:nvSpPr>
          <p:spPr>
            <a:xfrm rot="5400000">
              <a:off x="4481787" y="-1805053"/>
              <a:ext cx="2091531" cy="570585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4"/>
            <p:cNvSpPr/>
            <p:nvPr/>
          </p:nvSpPr>
          <p:spPr>
            <a:xfrm>
              <a:off x="2674625" y="304626"/>
              <a:ext cx="5603756" cy="174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r>
                <a:rPr lang="en-US" sz="2400" dirty="0" smtClean="0">
                  <a:solidFill>
                    <a:schemeClr val="bg2">
                      <a:lumMod val="75000"/>
                    </a:schemeClr>
                  </a:solidFill>
                  <a:latin typeface="Calibri" pitchFamily="34" charset="0"/>
                </a:rPr>
                <a:t>Resilience is the ability of people, households, communities, countries, and systems to </a:t>
              </a:r>
              <a:r>
                <a:rPr lang="en-US" sz="2400" b="1" dirty="0" smtClean="0">
                  <a:solidFill>
                    <a:schemeClr val="bg2">
                      <a:lumMod val="75000"/>
                    </a:schemeClr>
                  </a:solidFill>
                  <a:latin typeface="Calibri" pitchFamily="34" charset="0"/>
                </a:rPr>
                <a:t>mitigate, adapt to and recover</a:t>
              </a:r>
              <a:r>
                <a:rPr lang="en-US" sz="2400" dirty="0" smtClean="0">
                  <a:solidFill>
                    <a:schemeClr val="bg2">
                      <a:lumMod val="75000"/>
                    </a:schemeClr>
                  </a:solidFill>
                  <a:latin typeface="Calibri" pitchFamily="34" charset="0"/>
                </a:rPr>
                <a:t> from shocks and stresses in a manner that </a:t>
              </a:r>
              <a:r>
                <a:rPr lang="en-US" sz="2400" b="1" dirty="0" smtClean="0">
                  <a:solidFill>
                    <a:schemeClr val="bg2">
                      <a:lumMod val="75000"/>
                    </a:schemeClr>
                  </a:solidFill>
                  <a:latin typeface="Calibri" pitchFamily="34" charset="0"/>
                </a:rPr>
                <a:t>reduces chronic vulnerability </a:t>
              </a:r>
              <a:r>
                <a:rPr lang="en-US" sz="2400" dirty="0" smtClean="0">
                  <a:solidFill>
                    <a:schemeClr val="bg2">
                      <a:lumMod val="75000"/>
                    </a:schemeClr>
                  </a:solidFill>
                  <a:latin typeface="Calibri" pitchFamily="34" charset="0"/>
                </a:rPr>
                <a:t>and facilitates </a:t>
              </a:r>
              <a:r>
                <a:rPr lang="en-US" sz="2400" b="1" dirty="0" smtClean="0">
                  <a:solidFill>
                    <a:schemeClr val="bg2">
                      <a:lumMod val="75000"/>
                    </a:schemeClr>
                  </a:solidFill>
                  <a:latin typeface="Calibri" pitchFamily="34" charset="0"/>
                </a:rPr>
                <a:t>inclusive growth.</a:t>
              </a:r>
            </a:p>
          </p:txBody>
        </p:sp>
      </p:grpSp>
      <p:sp>
        <p:nvSpPr>
          <p:cNvPr id="20" name="Title 1"/>
          <p:cNvSpPr txBox="1">
            <a:spLocks/>
          </p:cNvSpPr>
          <p:nvPr/>
        </p:nvSpPr>
        <p:spPr>
          <a:xfrm>
            <a:off x="1042988" y="260350"/>
            <a:ext cx="7416800" cy="102235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alibri" pitchFamily="34" charset="0"/>
                <a:ea typeface="+mj-ea"/>
                <a:cs typeface="+mj-cs"/>
              </a:rPr>
              <a:t>What is Resilience?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r>
              <a:rPr lang="en-GB" dirty="0" smtClean="0">
                <a:latin typeface="Calibri" pitchFamily="34" charset="0"/>
              </a:rPr>
              <a:t>Three Capacities to boost Resilience</a:t>
            </a:r>
          </a:p>
        </p:txBody>
      </p:sp>
      <p:pic>
        <p:nvPicPr>
          <p:cNvPr id="23555" name="Picture 5" descr="Boxer 4"/>
          <p:cNvPicPr>
            <a:picLocks noChangeAspect="1" noChangeArrowheads="1"/>
          </p:cNvPicPr>
          <p:nvPr/>
        </p:nvPicPr>
        <p:blipFill>
          <a:blip r:embed="rId3" cstate="print"/>
          <a:srcRect/>
          <a:stretch>
            <a:fillRect/>
          </a:stretch>
        </p:blipFill>
        <p:spPr bwMode="auto">
          <a:xfrm>
            <a:off x="1259632" y="4498975"/>
            <a:ext cx="1897063" cy="2359025"/>
          </a:xfrm>
          <a:prstGeom prst="rect">
            <a:avLst/>
          </a:prstGeom>
          <a:noFill/>
          <a:ln w="9525">
            <a:noFill/>
            <a:miter lim="800000"/>
            <a:headEnd/>
            <a:tailEnd/>
          </a:ln>
        </p:spPr>
      </p:pic>
      <p:pic>
        <p:nvPicPr>
          <p:cNvPr id="23556" name="Picture 6" descr="Boxer 5"/>
          <p:cNvPicPr>
            <a:picLocks noChangeAspect="1" noChangeArrowheads="1"/>
          </p:cNvPicPr>
          <p:nvPr/>
        </p:nvPicPr>
        <p:blipFill>
          <a:blip r:embed="rId4" cstate="print"/>
          <a:srcRect/>
          <a:stretch>
            <a:fillRect/>
          </a:stretch>
        </p:blipFill>
        <p:spPr bwMode="auto">
          <a:xfrm>
            <a:off x="3776390" y="4221163"/>
            <a:ext cx="2163762" cy="2420937"/>
          </a:xfrm>
          <a:prstGeom prst="rect">
            <a:avLst/>
          </a:prstGeom>
          <a:noFill/>
          <a:ln w="9525">
            <a:noFill/>
            <a:miter lim="800000"/>
            <a:headEnd/>
            <a:tailEnd/>
          </a:ln>
        </p:spPr>
      </p:pic>
      <p:pic>
        <p:nvPicPr>
          <p:cNvPr id="79874" name="Picture 2" descr="http://us.cdn2.123rf.com/168nwm/patrimonio/patrimonio1205/patrimonio120500019/13541988-illustration-de-dessin-anime-d-un-boxeur-elephant-avec-des-gants-de-boxe-et-shorts-etoiles-comme-mas.jpg"/>
          <p:cNvPicPr>
            <a:picLocks noChangeAspect="1" noChangeArrowheads="1"/>
          </p:cNvPicPr>
          <p:nvPr/>
        </p:nvPicPr>
        <p:blipFill>
          <a:blip r:embed="rId5" cstate="print"/>
          <a:srcRect/>
          <a:stretch>
            <a:fillRect/>
          </a:stretch>
        </p:blipFill>
        <p:spPr bwMode="auto">
          <a:xfrm>
            <a:off x="6948264" y="3573016"/>
            <a:ext cx="2195736" cy="3264458"/>
          </a:xfrm>
          <a:prstGeom prst="rect">
            <a:avLst/>
          </a:prstGeom>
          <a:noFill/>
        </p:spPr>
      </p:pic>
      <p:graphicFrame>
        <p:nvGraphicFramePr>
          <p:cNvPr id="14" name="Diagram 13"/>
          <p:cNvGraphicFramePr/>
          <p:nvPr/>
        </p:nvGraphicFramePr>
        <p:xfrm>
          <a:off x="755576" y="1484784"/>
          <a:ext cx="7992888" cy="15841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itle 1"/>
          <p:cNvSpPr txBox="1">
            <a:spLocks/>
          </p:cNvSpPr>
          <p:nvPr/>
        </p:nvSpPr>
        <p:spPr>
          <a:xfrm>
            <a:off x="899592" y="2348880"/>
            <a:ext cx="2390800" cy="1800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err="1" smtClean="0"/>
              <a:t>Absorbtive</a:t>
            </a:r>
            <a:r>
              <a:rPr lang="en-US" sz="2800" b="1" u="sng" dirty="0" smtClean="0"/>
              <a:t>/ </a:t>
            </a:r>
            <a:r>
              <a:rPr lang="en-US" sz="2800" b="1" dirty="0" smtClean="0"/>
              <a:t>coping capacity </a:t>
            </a:r>
            <a:endParaRPr lang="en-US" sz="2800" b="1" dirty="0"/>
          </a:p>
        </p:txBody>
      </p:sp>
      <p:sp>
        <p:nvSpPr>
          <p:cNvPr id="16" name="Title 1"/>
          <p:cNvSpPr txBox="1">
            <a:spLocks/>
          </p:cNvSpPr>
          <p:nvPr/>
        </p:nvSpPr>
        <p:spPr>
          <a:xfrm>
            <a:off x="3331839" y="2132856"/>
            <a:ext cx="2752329" cy="1800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smtClean="0"/>
              <a:t>Adaptive </a:t>
            </a:r>
            <a:r>
              <a:rPr lang="en-US" sz="2800" b="1" dirty="0" smtClean="0"/>
              <a:t>capacity </a:t>
            </a:r>
            <a:endParaRPr lang="fr-FR" sz="2800" b="1" dirty="0"/>
          </a:p>
        </p:txBody>
      </p:sp>
      <p:sp>
        <p:nvSpPr>
          <p:cNvPr id="17" name="Title 1"/>
          <p:cNvSpPr txBox="1">
            <a:spLocks/>
          </p:cNvSpPr>
          <p:nvPr/>
        </p:nvSpPr>
        <p:spPr>
          <a:xfrm>
            <a:off x="6019800" y="2132856"/>
            <a:ext cx="3124200" cy="18001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smtClean="0"/>
              <a:t>Transformative </a:t>
            </a:r>
            <a:r>
              <a:rPr lang="en-US" sz="2800" b="1" dirty="0" smtClean="0"/>
              <a:t>capacity </a:t>
            </a:r>
            <a:endParaRPr lang="fr-FR" sz="2800" b="1" dirty="0"/>
          </a:p>
        </p:txBody>
      </p:sp>
      <p:sp>
        <p:nvSpPr>
          <p:cNvPr id="21" name="Right Arrow 20"/>
          <p:cNvSpPr/>
          <p:nvPr/>
        </p:nvSpPr>
        <p:spPr>
          <a:xfrm>
            <a:off x="827584" y="1340768"/>
            <a:ext cx="7704856" cy="576064"/>
          </a:xfrm>
          <a:prstGeom prst="rightArrow">
            <a:avLst/>
          </a:prstGeom>
          <a:gradFill flip="none" rotWithShape="1">
            <a:gsLst>
              <a:gs pos="0">
                <a:srgbClr val="FF0000"/>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2">
                    <a:lumMod val="10000"/>
                  </a:schemeClr>
                </a:solidFill>
                <a:latin typeface="Calibri" pitchFamily="34" charset="0"/>
              </a:rPr>
              <a:t>Intensity of change / transaction costs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062038" y="279400"/>
            <a:ext cx="8081962" cy="1022350"/>
          </a:xfrm>
        </p:spPr>
        <p:txBody>
          <a:bodyPr/>
          <a:lstStyle/>
          <a:p>
            <a:r>
              <a:rPr lang="en-US" dirty="0" smtClean="0">
                <a:latin typeface="Calibri" pitchFamily="34" charset="0"/>
              </a:rPr>
              <a:t>Picturing what Resilience Systems Analysis is about</a:t>
            </a:r>
            <a:endParaRPr lang="en-GB" dirty="0" smtClean="0">
              <a:latin typeface="Calibri" pitchFamily="34" charset="0"/>
            </a:endParaRPr>
          </a:p>
        </p:txBody>
      </p:sp>
      <p:grpSp>
        <p:nvGrpSpPr>
          <p:cNvPr id="15" name="Group 14"/>
          <p:cNvGrpSpPr/>
          <p:nvPr/>
        </p:nvGrpSpPr>
        <p:grpSpPr>
          <a:xfrm>
            <a:off x="1187624" y="1700808"/>
            <a:ext cx="6984776" cy="4824536"/>
            <a:chOff x="251520" y="836712"/>
            <a:chExt cx="9577064" cy="6021288"/>
          </a:xfrm>
        </p:grpSpPr>
        <p:sp>
          <p:nvSpPr>
            <p:cNvPr id="13" name="Rectangle 12"/>
            <p:cNvSpPr/>
            <p:nvPr/>
          </p:nvSpPr>
          <p:spPr>
            <a:xfrm>
              <a:off x="251520" y="836712"/>
              <a:ext cx="9577064" cy="6021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5" name="Text Box 4"/>
            <p:cNvSpPr txBox="1">
              <a:spLocks noChangeArrowheads="1"/>
            </p:cNvSpPr>
            <p:nvPr/>
          </p:nvSpPr>
          <p:spPr bwMode="auto">
            <a:xfrm>
              <a:off x="684584" y="1493838"/>
              <a:ext cx="9144000" cy="1333500"/>
            </a:xfrm>
            <a:prstGeom prst="rect">
              <a:avLst/>
            </a:prstGeom>
            <a:solidFill>
              <a:schemeClr val="tx1"/>
            </a:solidFill>
            <a:ln w="9525">
              <a:noFill/>
              <a:miter lim="800000"/>
              <a:headEnd/>
              <a:tailEnd/>
            </a:ln>
          </p:spPr>
          <p:txBody>
            <a:bodyPr>
              <a:spAutoFit/>
            </a:bodyPr>
            <a:lstStyle/>
            <a:p>
              <a:pPr>
                <a:lnSpc>
                  <a:spcPct val="190000"/>
                </a:lnSpc>
                <a:spcBef>
                  <a:spcPct val="20000"/>
                </a:spcBef>
                <a:buFont typeface="Wingdings" pitchFamily="2" charset="2"/>
                <a:buNone/>
              </a:pPr>
              <a:endParaRPr lang="fr-FR" sz="2400">
                <a:latin typeface="Georgia" pitchFamily="18" charset="0"/>
              </a:endParaRPr>
            </a:p>
            <a:p>
              <a:pPr>
                <a:spcBef>
                  <a:spcPct val="50000"/>
                </a:spcBef>
              </a:pPr>
              <a:endParaRPr lang="fr-FR" sz="2400">
                <a:latin typeface="Georgia" pitchFamily="18" charset="0"/>
              </a:endParaRPr>
            </a:p>
          </p:txBody>
        </p:sp>
        <p:pic>
          <p:nvPicPr>
            <p:cNvPr id="33796" name="Picture 49" descr="hammer 3"/>
            <p:cNvPicPr>
              <a:picLocks noChangeAspect="1" noChangeArrowheads="1"/>
            </p:cNvPicPr>
            <p:nvPr/>
          </p:nvPicPr>
          <p:blipFill>
            <a:blip r:embed="rId3" cstate="print"/>
            <a:srcRect/>
            <a:stretch>
              <a:fillRect/>
            </a:stretch>
          </p:blipFill>
          <p:spPr bwMode="auto">
            <a:xfrm rot="20797211">
              <a:off x="7282234" y="1854200"/>
              <a:ext cx="2143125" cy="2143125"/>
            </a:xfrm>
            <a:prstGeom prst="rect">
              <a:avLst/>
            </a:prstGeom>
            <a:solidFill>
              <a:schemeClr val="tx1"/>
            </a:solidFill>
            <a:ln w="9525">
              <a:noFill/>
              <a:miter lim="800000"/>
              <a:headEnd/>
              <a:tailEnd/>
            </a:ln>
          </p:spPr>
        </p:pic>
        <p:pic>
          <p:nvPicPr>
            <p:cNvPr id="33797" name="Picture 50" descr="hammer 4"/>
            <p:cNvPicPr>
              <a:picLocks noChangeAspect="1" noChangeArrowheads="1"/>
            </p:cNvPicPr>
            <p:nvPr/>
          </p:nvPicPr>
          <p:blipFill>
            <a:blip r:embed="rId4" cstate="print"/>
            <a:srcRect l="16239"/>
            <a:stretch>
              <a:fillRect/>
            </a:stretch>
          </p:blipFill>
          <p:spPr bwMode="auto">
            <a:xfrm>
              <a:off x="288032" y="863600"/>
              <a:ext cx="4546277" cy="4071938"/>
            </a:xfrm>
            <a:prstGeom prst="rect">
              <a:avLst/>
            </a:prstGeom>
            <a:solidFill>
              <a:schemeClr val="tx1"/>
            </a:solidFill>
            <a:ln w="9525">
              <a:noFill/>
              <a:miter lim="800000"/>
              <a:headEnd/>
              <a:tailEnd/>
            </a:ln>
          </p:spPr>
        </p:pic>
        <p:pic>
          <p:nvPicPr>
            <p:cNvPr id="33798" name="Picture 51" descr="hammer-5"/>
            <p:cNvPicPr>
              <a:picLocks noChangeAspect="1" noChangeArrowheads="1"/>
            </p:cNvPicPr>
            <p:nvPr/>
          </p:nvPicPr>
          <p:blipFill>
            <a:blip r:embed="rId5" cstate="print"/>
            <a:srcRect/>
            <a:stretch>
              <a:fillRect/>
            </a:stretch>
          </p:blipFill>
          <p:spPr bwMode="auto">
            <a:xfrm>
              <a:off x="890959" y="4494213"/>
              <a:ext cx="3151188" cy="2363787"/>
            </a:xfrm>
            <a:prstGeom prst="rect">
              <a:avLst/>
            </a:prstGeom>
            <a:solidFill>
              <a:schemeClr val="tx1"/>
            </a:solidFill>
            <a:ln w="9525">
              <a:noFill/>
              <a:miter lim="800000"/>
              <a:headEnd/>
              <a:tailEnd/>
            </a:ln>
          </p:spPr>
        </p:pic>
        <p:pic>
          <p:nvPicPr>
            <p:cNvPr id="33799" name="Picture 47" descr="Hammer 1"/>
            <p:cNvPicPr>
              <a:picLocks noChangeAspect="1" noChangeArrowheads="1"/>
            </p:cNvPicPr>
            <p:nvPr/>
          </p:nvPicPr>
          <p:blipFill>
            <a:blip r:embed="rId6" cstate="print"/>
            <a:srcRect/>
            <a:stretch>
              <a:fillRect/>
            </a:stretch>
          </p:blipFill>
          <p:spPr bwMode="auto">
            <a:xfrm rot="19869733">
              <a:off x="7642597" y="5094288"/>
              <a:ext cx="769937" cy="1027112"/>
            </a:xfrm>
            <a:prstGeom prst="rect">
              <a:avLst/>
            </a:prstGeom>
            <a:solidFill>
              <a:schemeClr val="tx1"/>
            </a:solidFill>
            <a:ln w="9525">
              <a:noFill/>
              <a:miter lim="800000"/>
              <a:headEnd/>
              <a:tailEnd/>
            </a:ln>
          </p:spPr>
        </p:pic>
        <p:pic>
          <p:nvPicPr>
            <p:cNvPr id="33800" name="Picture 52" descr="Hammer 1"/>
            <p:cNvPicPr>
              <a:picLocks noChangeAspect="1" noChangeArrowheads="1"/>
            </p:cNvPicPr>
            <p:nvPr/>
          </p:nvPicPr>
          <p:blipFill>
            <a:blip r:embed="rId6" cstate="print"/>
            <a:srcRect/>
            <a:stretch>
              <a:fillRect/>
            </a:stretch>
          </p:blipFill>
          <p:spPr bwMode="auto">
            <a:xfrm rot="3828604">
              <a:off x="2775322" y="3435350"/>
              <a:ext cx="769937" cy="1027113"/>
            </a:xfrm>
            <a:prstGeom prst="rect">
              <a:avLst/>
            </a:prstGeom>
            <a:solidFill>
              <a:schemeClr val="tx1"/>
            </a:solidFill>
            <a:ln w="9525">
              <a:noFill/>
              <a:miter lim="800000"/>
              <a:headEnd/>
              <a:tailEnd/>
            </a:ln>
          </p:spPr>
        </p:pic>
        <p:pic>
          <p:nvPicPr>
            <p:cNvPr id="33801" name="Picture 46" descr="cracked-rock"/>
            <p:cNvPicPr>
              <a:picLocks noChangeAspect="1" noChangeArrowheads="1"/>
            </p:cNvPicPr>
            <p:nvPr/>
          </p:nvPicPr>
          <p:blipFill>
            <a:blip r:embed="rId7" cstate="print"/>
            <a:srcRect/>
            <a:stretch>
              <a:fillRect/>
            </a:stretch>
          </p:blipFill>
          <p:spPr bwMode="auto">
            <a:xfrm>
              <a:off x="4086597" y="3519488"/>
              <a:ext cx="3194050" cy="2117725"/>
            </a:xfrm>
            <a:prstGeom prst="rect">
              <a:avLst/>
            </a:prstGeom>
            <a:solidFill>
              <a:schemeClr val="tx1"/>
            </a:solidFill>
            <a:ln w="9525">
              <a:noFill/>
              <a:miter lim="800000"/>
              <a:headEnd/>
              <a:tailEnd/>
            </a:ln>
          </p:spPr>
        </p:pic>
        <p:pic>
          <p:nvPicPr>
            <p:cNvPr id="33802" name="Picture 55" descr="slime colour"/>
            <p:cNvPicPr>
              <a:picLocks noChangeAspect="1" noChangeArrowheads="1"/>
            </p:cNvPicPr>
            <p:nvPr/>
          </p:nvPicPr>
          <p:blipFill>
            <a:blip r:embed="rId8" cstate="print"/>
            <a:srcRect/>
            <a:stretch>
              <a:fillRect/>
            </a:stretch>
          </p:blipFill>
          <p:spPr bwMode="auto">
            <a:xfrm>
              <a:off x="4221534" y="1358900"/>
              <a:ext cx="2789238" cy="2114550"/>
            </a:xfrm>
            <a:prstGeom prst="rect">
              <a:avLst/>
            </a:prstGeom>
            <a:solidFill>
              <a:schemeClr val="tx1"/>
            </a:solidFill>
            <a:ln w="9525">
              <a:noFill/>
              <a:miter lim="800000"/>
              <a:headEnd/>
              <a:tailEnd/>
            </a:ln>
          </p:spPr>
        </p:pic>
        <p:pic>
          <p:nvPicPr>
            <p:cNvPr id="33803" name="Picture 48" descr="hammer 2"/>
            <p:cNvPicPr>
              <a:picLocks noChangeAspect="1" noChangeArrowheads="1"/>
            </p:cNvPicPr>
            <p:nvPr/>
          </p:nvPicPr>
          <p:blipFill>
            <a:blip r:embed="rId9" cstate="print"/>
            <a:srcRect/>
            <a:stretch>
              <a:fillRect/>
            </a:stretch>
          </p:blipFill>
          <p:spPr bwMode="auto">
            <a:xfrm rot="710162">
              <a:off x="7552109" y="3789363"/>
              <a:ext cx="1905000" cy="1420812"/>
            </a:xfrm>
            <a:prstGeom prst="rect">
              <a:avLst/>
            </a:prstGeom>
            <a:solidFill>
              <a:schemeClr val="tx1"/>
            </a:solid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ctrTitle" idx="4294967295"/>
          </p:nvPr>
        </p:nvSpPr>
        <p:spPr>
          <a:xfrm>
            <a:off x="1187450" y="333375"/>
            <a:ext cx="7956550" cy="647700"/>
          </a:xfrm>
        </p:spPr>
        <p:txBody>
          <a:bodyPr/>
          <a:lstStyle/>
          <a:p>
            <a:r>
              <a:rPr lang="en-US" sz="3000" b="1" dirty="0" smtClean="0">
                <a:latin typeface="Calibri" pitchFamily="34" charset="0"/>
              </a:rPr>
              <a:t>How can we actually boost resilience? </a:t>
            </a:r>
            <a:br>
              <a:rPr lang="en-US" sz="3000" b="1" dirty="0" smtClean="0">
                <a:latin typeface="Calibri" pitchFamily="34" charset="0"/>
              </a:rPr>
            </a:br>
            <a:r>
              <a:rPr lang="en-US" sz="3000" b="1" dirty="0" smtClean="0">
                <a:latin typeface="Calibri" pitchFamily="34" charset="0"/>
              </a:rPr>
              <a:t>An example from Mindanao island, </a:t>
            </a:r>
            <a:r>
              <a:rPr lang="en-US" sz="3000" b="1" dirty="0" err="1" smtClean="0">
                <a:latin typeface="Calibri" pitchFamily="34" charset="0"/>
              </a:rPr>
              <a:t>Phillipines</a:t>
            </a:r>
            <a:endParaRPr lang="en-GB" sz="3000" b="1" dirty="0" smtClean="0">
              <a:latin typeface="Calibri" pitchFamily="34" charset="0"/>
            </a:endParaRPr>
          </a:p>
        </p:txBody>
      </p:sp>
      <p:pic>
        <p:nvPicPr>
          <p:cNvPr id="4" name="Picture 3" descr="photo Andrew.png"/>
          <p:cNvPicPr>
            <a:picLocks noChangeAspect="1"/>
          </p:cNvPicPr>
          <p:nvPr/>
        </p:nvPicPr>
        <p:blipFill>
          <a:blip r:embed="rId3" cstate="print"/>
          <a:srcRect b="16396"/>
          <a:stretch>
            <a:fillRect/>
          </a:stretch>
        </p:blipFill>
        <p:spPr>
          <a:xfrm>
            <a:off x="1142" y="1268760"/>
            <a:ext cx="9142858" cy="57328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20688"/>
            <a:ext cx="6624000" cy="1041311"/>
          </a:xfrm>
        </p:spPr>
        <p:txBody>
          <a:bodyPr/>
          <a:lstStyle/>
          <a:p>
            <a:r>
              <a:rPr lang="en-GB" dirty="0" smtClean="0">
                <a:latin typeface="Calibri" pitchFamily="34" charset="0"/>
              </a:rPr>
              <a:t/>
            </a:r>
            <a:br>
              <a:rPr lang="en-GB" dirty="0" smtClean="0">
                <a:latin typeface="Calibri" pitchFamily="34" charset="0"/>
              </a:rPr>
            </a:br>
            <a:r>
              <a:rPr lang="en-GB" dirty="0" smtClean="0">
                <a:latin typeface="Calibri" pitchFamily="34" charset="0"/>
              </a:rPr>
              <a:t>Introduction</a:t>
            </a:r>
            <a:endParaRPr lang="en-GB" dirty="0">
              <a:latin typeface="Calibri" pitchFamily="34" charset="0"/>
            </a:endParaRPr>
          </a:p>
        </p:txBody>
      </p:sp>
      <p:sp>
        <p:nvSpPr>
          <p:cNvPr id="6" name="TextBox 5"/>
          <p:cNvSpPr txBox="1"/>
          <p:nvPr/>
        </p:nvSpPr>
        <p:spPr>
          <a:xfrm>
            <a:off x="3275856" y="3212976"/>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ctrTitle" idx="4294967295"/>
          </p:nvPr>
        </p:nvSpPr>
        <p:spPr>
          <a:xfrm>
            <a:off x="1187450" y="333375"/>
            <a:ext cx="7956550" cy="647700"/>
          </a:xfrm>
        </p:spPr>
        <p:txBody>
          <a:bodyPr/>
          <a:lstStyle/>
          <a:p>
            <a:r>
              <a:rPr lang="en-US" sz="3000" dirty="0" smtClean="0">
                <a:latin typeface="Calibri" pitchFamily="34" charset="0"/>
              </a:rPr>
              <a:t>A Complex </a:t>
            </a:r>
            <a:r>
              <a:rPr lang="en-US" sz="3000" dirty="0">
                <a:latin typeface="Calibri" pitchFamily="34" charset="0"/>
              </a:rPr>
              <a:t>O</a:t>
            </a:r>
            <a:r>
              <a:rPr lang="en-US" sz="3000" dirty="0" smtClean="0">
                <a:latin typeface="Calibri" pitchFamily="34" charset="0"/>
              </a:rPr>
              <a:t>perating </a:t>
            </a:r>
            <a:r>
              <a:rPr lang="en-US" sz="3000" dirty="0">
                <a:latin typeface="Calibri" pitchFamily="34" charset="0"/>
              </a:rPr>
              <a:t>C</a:t>
            </a:r>
            <a:r>
              <a:rPr lang="en-US" sz="3000" dirty="0" smtClean="0">
                <a:latin typeface="Calibri" pitchFamily="34" charset="0"/>
              </a:rPr>
              <a:t>ontext</a:t>
            </a:r>
            <a:endParaRPr lang="en-GB" sz="3000" dirty="0" smtClean="0">
              <a:latin typeface="Calibri" pitchFamily="34" charset="0"/>
            </a:endParaRPr>
          </a:p>
        </p:txBody>
      </p:sp>
      <p:sp>
        <p:nvSpPr>
          <p:cNvPr id="6" name="Content Placeholder 2"/>
          <p:cNvSpPr txBox="1">
            <a:spLocks/>
          </p:cNvSpPr>
          <p:nvPr/>
        </p:nvSpPr>
        <p:spPr>
          <a:xfrm>
            <a:off x="360496" y="1600200"/>
            <a:ext cx="8676000" cy="5257800"/>
          </a:xfrm>
          <a:prstGeom prst="rect">
            <a:avLst/>
          </a:prstGeom>
        </p:spPr>
        <p:txBody>
          <a:bodyPr>
            <a:normAutofit fontScale="92500"/>
          </a:bodyPr>
          <a:lstStyle/>
          <a:p>
            <a:pPr marL="342900" lvl="0" indent="-342900">
              <a:spcBef>
                <a:spcPct val="20000"/>
              </a:spcBef>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a:t>
            </a:r>
            <a:r>
              <a:rPr lang="en-US" sz="3200" dirty="0" smtClean="0">
                <a:latin typeface="Calibri" pitchFamily="34" charset="0"/>
              </a:rPr>
              <a:t>	A complex risks panorama including natural and geopolitical risks</a:t>
            </a:r>
          </a:p>
          <a:p>
            <a:pPr marL="342900" indent="-342900">
              <a:spcBef>
                <a:spcPct val="20000"/>
              </a:spcBef>
              <a:buFont typeface="Arial" pitchFamily="34" charset="0"/>
              <a:buChar char="•"/>
            </a:pPr>
            <a:r>
              <a:rPr lang="en-AU" sz="3200" dirty="0" smtClean="0">
                <a:latin typeface="Calibri" pitchFamily="34" charset="0"/>
              </a:rPr>
              <a:t>A complex conflict combining land issues with multiple rebellions</a:t>
            </a:r>
          </a:p>
          <a:p>
            <a:pPr marL="342900" indent="-342900">
              <a:spcBef>
                <a:spcPct val="20000"/>
              </a:spcBef>
              <a:buFont typeface="Arial" pitchFamily="34" charset="0"/>
              <a:buChar char="•"/>
            </a:pPr>
            <a:r>
              <a:rPr lang="en-AU" sz="3200" dirty="0" smtClean="0">
                <a:latin typeface="Calibri" pitchFamily="34" charset="0"/>
              </a:rPr>
              <a:t>Marginalised minorities</a:t>
            </a:r>
          </a:p>
          <a:p>
            <a:pPr marL="342900" indent="-342900">
              <a:spcBef>
                <a:spcPct val="20000"/>
              </a:spcBef>
              <a:buFont typeface="Arial" pitchFamily="34" charset="0"/>
              <a:buChar char="•"/>
            </a:pPr>
            <a:r>
              <a:rPr lang="en-AU" sz="3200" dirty="0" smtClean="0">
                <a:latin typeface="Calibri" pitchFamily="34" charset="0"/>
              </a:rPr>
              <a:t>Variety of ecosystems with intense exploitation of resources</a:t>
            </a:r>
          </a:p>
          <a:p>
            <a:pPr marL="342900" indent="-342900">
              <a:spcBef>
                <a:spcPct val="20000"/>
              </a:spcBef>
              <a:buFont typeface="Arial" pitchFamily="34" charset="0"/>
              <a:buChar char="•"/>
            </a:pPr>
            <a:r>
              <a:rPr lang="en-AU" sz="3200" dirty="0" smtClean="0">
                <a:latin typeface="Calibri" pitchFamily="34" charset="0"/>
              </a:rPr>
              <a:t>Widespread poverty</a:t>
            </a:r>
          </a:p>
          <a:p>
            <a:pPr marL="342900" indent="-342900">
              <a:spcBef>
                <a:spcPct val="20000"/>
              </a:spcBef>
              <a:buFont typeface="Arial" pitchFamily="34" charset="0"/>
              <a:buChar char="•"/>
            </a:pPr>
            <a:r>
              <a:rPr lang="en-AU" sz="3200" dirty="0" smtClean="0">
                <a:latin typeface="Calibri" pitchFamily="34" charset="0"/>
              </a:rPr>
              <a:t>Political and economic power in the hands of a few</a:t>
            </a:r>
          </a:p>
          <a:p>
            <a:pPr marL="342900" indent="-342900">
              <a:spcBef>
                <a:spcPct val="20000"/>
              </a:spcBef>
              <a:buFont typeface="Arial" pitchFamily="34" charset="0"/>
              <a:buChar char="•"/>
            </a:pPr>
            <a:r>
              <a:rPr lang="en-AU" sz="3200" dirty="0" smtClean="0">
                <a:latin typeface="Calibri" pitchFamily="34" charset="0"/>
              </a:rPr>
              <a:t>Lack of harmonised legislation</a:t>
            </a: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ctrTitle" idx="4294967295"/>
          </p:nvPr>
        </p:nvSpPr>
        <p:spPr>
          <a:xfrm>
            <a:off x="1187450" y="333375"/>
            <a:ext cx="7705725" cy="647700"/>
          </a:xfrm>
        </p:spPr>
        <p:txBody>
          <a:bodyPr/>
          <a:lstStyle/>
          <a:p>
            <a:r>
              <a:rPr lang="en-US" sz="3000" dirty="0" smtClean="0">
                <a:latin typeface="Calibri" pitchFamily="34" charset="0"/>
              </a:rPr>
              <a:t>Key Success Factor: A technical approach supporting the three types of capacities</a:t>
            </a:r>
          </a:p>
        </p:txBody>
      </p:sp>
      <p:graphicFrame>
        <p:nvGraphicFramePr>
          <p:cNvPr id="6" name="Table 5"/>
          <p:cNvGraphicFramePr>
            <a:graphicFrameLocks noGrp="1"/>
          </p:cNvGraphicFramePr>
          <p:nvPr>
            <p:extLst>
              <p:ext uri="{D42A27DB-BD31-4B8C-83A1-F6EECF244321}">
                <p14:modId xmlns:p14="http://schemas.microsoft.com/office/powerpoint/2010/main" val="3015081401"/>
              </p:ext>
            </p:extLst>
          </p:nvPr>
        </p:nvGraphicFramePr>
        <p:xfrm>
          <a:off x="0" y="1268760"/>
          <a:ext cx="9144000" cy="6181344"/>
        </p:xfrm>
        <a:graphic>
          <a:graphicData uri="http://schemas.openxmlformats.org/drawingml/2006/table">
            <a:tbl>
              <a:tblPr firstRow="1" bandRow="1">
                <a:tableStyleId>{5C22544A-7EE6-4342-B048-85BDC9FD1C3A}</a:tableStyleId>
              </a:tblPr>
              <a:tblGrid>
                <a:gridCol w="3881758"/>
                <a:gridCol w="2059887"/>
                <a:gridCol w="3202355"/>
              </a:tblGrid>
              <a:tr h="53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50000"/>
                            </a:schemeClr>
                          </a:solidFill>
                          <a:latin typeface="Calibri" pitchFamily="34" charset="0"/>
                        </a:rPr>
                        <a:t>Absorptive Capacity</a:t>
                      </a:r>
                      <a:endParaRPr lang="fr-FR" sz="2400" b="1" dirty="0" smtClean="0">
                        <a:solidFill>
                          <a:schemeClr val="bg1">
                            <a:lumMod val="50000"/>
                          </a:schemeClr>
                        </a:solidFill>
                        <a:latin typeface="Calibri" pitchFamily="34" charset="0"/>
                      </a:endParaRPr>
                    </a:p>
                    <a:p>
                      <a:endParaRPr lang="en-US" sz="2400" b="1" dirty="0">
                        <a:solidFill>
                          <a:schemeClr val="bg1">
                            <a:lumMod val="50000"/>
                          </a:schemeClr>
                        </a:solidFill>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50000"/>
                            </a:schemeClr>
                          </a:solidFill>
                          <a:latin typeface="Calibri" pitchFamily="34" charset="0"/>
                          <a:ea typeface="+mn-ea"/>
                          <a:cs typeface="+mn-cs"/>
                        </a:rPr>
                        <a:t>Adaptive Capacity</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50000"/>
                            </a:schemeClr>
                          </a:solidFill>
                          <a:latin typeface="Calibri" pitchFamily="34" charset="0"/>
                          <a:ea typeface="+mn-ea"/>
                          <a:cs typeface="+mn-cs"/>
                        </a:rPr>
                        <a:t>Transformative Capacity</a:t>
                      </a:r>
                    </a:p>
                  </a:txBody>
                  <a:tcPr>
                    <a:solidFill>
                      <a:srgbClr val="92D050"/>
                    </a:solidFill>
                  </a:tcPr>
                </a:tc>
              </a:tr>
              <a:tr h="5051813">
                <a:tc>
                  <a:txBody>
                    <a:bodyPr/>
                    <a:lstStyle/>
                    <a:p>
                      <a:pPr algn="l"/>
                      <a:r>
                        <a:rPr lang="en-US" sz="2400" b="0" noProof="0" dirty="0" smtClean="0">
                          <a:solidFill>
                            <a:schemeClr val="bg1">
                              <a:lumMod val="50000"/>
                            </a:schemeClr>
                          </a:solidFill>
                          <a:latin typeface="Calibri" pitchFamily="34" charset="0"/>
                        </a:rPr>
                        <a:t>Mitigation</a:t>
                      </a:r>
                      <a:r>
                        <a:rPr lang="en-US" sz="2400" b="0" baseline="0" noProof="0" dirty="0" smtClean="0">
                          <a:solidFill>
                            <a:schemeClr val="bg1">
                              <a:lumMod val="50000"/>
                            </a:schemeClr>
                          </a:solidFill>
                          <a:latin typeface="Calibri" pitchFamily="34" charset="0"/>
                        </a:rPr>
                        <a:t> approaches to face both </a:t>
                      </a:r>
                      <a:r>
                        <a:rPr lang="en-US" sz="2400" b="0" noProof="0" dirty="0" smtClean="0">
                          <a:solidFill>
                            <a:schemeClr val="bg1">
                              <a:lumMod val="50000"/>
                            </a:schemeClr>
                          </a:solidFill>
                          <a:latin typeface="Calibri" pitchFamily="34" charset="0"/>
                        </a:rPr>
                        <a:t> natural and geopolitical  risks</a:t>
                      </a:r>
                    </a:p>
                    <a:p>
                      <a:pPr algn="l">
                        <a:lnSpc>
                          <a:spcPct val="80000"/>
                        </a:lnSpc>
                      </a:pPr>
                      <a:endParaRPr lang="en-US" sz="2400" b="0" noProof="0" dirty="0" smtClean="0">
                        <a:solidFill>
                          <a:schemeClr val="bg1">
                            <a:lumMod val="50000"/>
                          </a:schemeClr>
                        </a:solidFill>
                        <a:latin typeface="Calibri" pitchFamily="34" charset="0"/>
                      </a:endParaRPr>
                    </a:p>
                    <a:p>
                      <a:pPr algn="l">
                        <a:lnSpc>
                          <a:spcPct val="80000"/>
                        </a:lnSpc>
                      </a:pPr>
                      <a:r>
                        <a:rPr lang="en-US" sz="2400" b="0" noProof="0" dirty="0" smtClean="0">
                          <a:solidFill>
                            <a:schemeClr val="bg1">
                              <a:lumMod val="50000"/>
                            </a:schemeClr>
                          </a:solidFill>
                          <a:latin typeface="Calibri" pitchFamily="34" charset="0"/>
                        </a:rPr>
                        <a:t>Support to human security </a:t>
                      </a:r>
                      <a:br>
                        <a:rPr lang="en-US" sz="2400" b="0" noProof="0" dirty="0" smtClean="0">
                          <a:solidFill>
                            <a:schemeClr val="bg1">
                              <a:lumMod val="50000"/>
                            </a:schemeClr>
                          </a:solidFill>
                          <a:latin typeface="Calibri" pitchFamily="34" charset="0"/>
                        </a:rPr>
                      </a:br>
                      <a:endParaRPr lang="en-US" sz="2400" b="0" noProof="0" dirty="0" smtClean="0">
                        <a:solidFill>
                          <a:schemeClr val="bg1">
                            <a:lumMod val="50000"/>
                          </a:schemeClr>
                        </a:solidFill>
                        <a:latin typeface="Calibri" pitchFamily="34" charset="0"/>
                      </a:endParaRPr>
                    </a:p>
                    <a:p>
                      <a:pPr algn="l"/>
                      <a:r>
                        <a:rPr lang="en-US" sz="2400" b="0" noProof="0" dirty="0" smtClean="0">
                          <a:solidFill>
                            <a:schemeClr val="bg1">
                              <a:lumMod val="50000"/>
                            </a:schemeClr>
                          </a:solidFill>
                          <a:latin typeface="Calibri" pitchFamily="34" charset="0"/>
                        </a:rPr>
                        <a:t>Support to household </a:t>
                      </a:r>
                    </a:p>
                    <a:p>
                      <a:pPr algn="l"/>
                      <a:r>
                        <a:rPr lang="en-US" sz="2400" b="0" noProof="0" dirty="0" smtClean="0">
                          <a:solidFill>
                            <a:schemeClr val="bg1">
                              <a:lumMod val="50000"/>
                            </a:schemeClr>
                          </a:solidFill>
                          <a:latin typeface="Calibri" pitchFamily="34" charset="0"/>
                        </a:rPr>
                        <a:t>livelihoods</a:t>
                      </a:r>
                    </a:p>
                    <a:p>
                      <a:pPr algn="l"/>
                      <a:endParaRPr lang="en-US" sz="2400" b="0" noProof="0" dirty="0" smtClean="0">
                        <a:solidFill>
                          <a:schemeClr val="bg1">
                            <a:lumMod val="50000"/>
                          </a:schemeClr>
                        </a:solidFill>
                        <a:latin typeface="Calibri" pitchFamily="34" charset="0"/>
                      </a:endParaRPr>
                    </a:p>
                    <a:p>
                      <a:pPr algn="l"/>
                      <a:r>
                        <a:rPr lang="en-US" sz="2400" b="0" noProof="0" dirty="0" smtClean="0">
                          <a:solidFill>
                            <a:schemeClr val="bg1">
                              <a:lumMod val="50000"/>
                            </a:schemeClr>
                          </a:solidFill>
                          <a:latin typeface="Calibri" pitchFamily="34" charset="0"/>
                        </a:rPr>
                        <a:t>Strengthening local involvement in the management of natural</a:t>
                      </a:r>
                      <a:r>
                        <a:rPr lang="en-US" sz="2400" b="0" baseline="0" noProof="0" dirty="0" smtClean="0">
                          <a:solidFill>
                            <a:schemeClr val="bg1">
                              <a:lumMod val="50000"/>
                            </a:schemeClr>
                          </a:solidFill>
                          <a:latin typeface="Calibri" pitchFamily="34" charset="0"/>
                        </a:rPr>
                        <a:t> parks affected by conflicts. </a:t>
                      </a:r>
                      <a:r>
                        <a:rPr lang="en-US" sz="2400" b="0" noProof="0" dirty="0" smtClean="0">
                          <a:solidFill>
                            <a:schemeClr val="bg1">
                              <a:lumMod val="50000"/>
                            </a:schemeClr>
                          </a:solidFill>
                          <a:latin typeface="Calibri" pitchFamily="34" charset="0"/>
                        </a:rPr>
                        <a:t/>
                      </a:r>
                      <a:br>
                        <a:rPr lang="en-US" sz="2400" b="0" noProof="0" dirty="0" smtClean="0">
                          <a:solidFill>
                            <a:schemeClr val="bg1">
                              <a:lumMod val="50000"/>
                            </a:schemeClr>
                          </a:solidFill>
                          <a:latin typeface="Calibri" pitchFamily="34" charset="0"/>
                        </a:rPr>
                      </a:br>
                      <a:endParaRPr lang="en-US" sz="2400" b="0" noProof="0" dirty="0" smtClean="0">
                        <a:solidFill>
                          <a:schemeClr val="bg1">
                            <a:lumMod val="50000"/>
                          </a:schemeClr>
                        </a:solidFill>
                        <a:latin typeface="Calibri" pitchFamily="34" charset="0"/>
                      </a:endParaRPr>
                    </a:p>
                    <a:p>
                      <a:endParaRPr lang="en-US" sz="2400" b="0" noProof="0" dirty="0">
                        <a:solidFill>
                          <a:schemeClr val="bg1">
                            <a:lumMod val="50000"/>
                          </a:schemeClr>
                        </a:solidFill>
                      </a:endParaRPr>
                    </a:p>
                  </a:txBody>
                  <a:tcPr/>
                </a:tc>
                <a:tc>
                  <a:txBody>
                    <a:bodyPr/>
                    <a:lstStyle/>
                    <a:p>
                      <a:r>
                        <a:rPr lang="en-US" sz="2400" b="0" noProof="0" dirty="0" smtClean="0">
                          <a:solidFill>
                            <a:schemeClr val="bg1">
                              <a:lumMod val="50000"/>
                            </a:schemeClr>
                          </a:solidFill>
                          <a:latin typeface="Calibri" pitchFamily="34" charset="0"/>
                        </a:rPr>
                        <a:t>Support to the sustainable management of land and natural resources.</a:t>
                      </a:r>
                    </a:p>
                    <a:p>
                      <a:endParaRPr lang="en-US" sz="2400" b="0" noProof="0" dirty="0" smtClean="0">
                        <a:solidFill>
                          <a:schemeClr val="bg1">
                            <a:lumMod val="50000"/>
                          </a:schemeClr>
                        </a:solidFill>
                        <a:latin typeface="Calibri" pitchFamily="34" charset="0"/>
                      </a:endParaRPr>
                    </a:p>
                    <a:p>
                      <a:r>
                        <a:rPr lang="en-US" sz="2400" b="0" noProof="0" dirty="0" smtClean="0">
                          <a:solidFill>
                            <a:schemeClr val="bg1">
                              <a:lumMod val="50000"/>
                            </a:schemeClr>
                          </a:solidFill>
                          <a:latin typeface="Calibri" pitchFamily="34" charset="0"/>
                        </a:rPr>
                        <a:t>Improvement</a:t>
                      </a:r>
                      <a:r>
                        <a:rPr lang="en-US" sz="2400" b="0" baseline="0" noProof="0" dirty="0" smtClean="0">
                          <a:solidFill>
                            <a:schemeClr val="bg1">
                              <a:lumMod val="50000"/>
                            </a:schemeClr>
                          </a:solidFill>
                          <a:latin typeface="Calibri" pitchFamily="34" charset="0"/>
                        </a:rPr>
                        <a:t> of biodiversity</a:t>
                      </a:r>
                      <a:endParaRPr lang="en-US" sz="2400" b="0" noProof="0" dirty="0">
                        <a:solidFill>
                          <a:schemeClr val="bg1">
                            <a:lumMod val="50000"/>
                          </a:schemeClr>
                        </a:solidFill>
                      </a:endParaRPr>
                    </a:p>
                  </a:txBody>
                  <a:tcPr/>
                </a:tc>
                <a:tc>
                  <a:txBody>
                    <a:bodyPr/>
                    <a:lstStyle/>
                    <a:p>
                      <a:pPr algn="l">
                        <a:lnSpc>
                          <a:spcPct val="90000"/>
                        </a:lnSpc>
                      </a:pPr>
                      <a:r>
                        <a:rPr lang="en-US" sz="2400" b="0" noProof="0" dirty="0" smtClean="0">
                          <a:solidFill>
                            <a:schemeClr val="bg1">
                              <a:lumMod val="50000"/>
                            </a:schemeClr>
                          </a:solidFill>
                          <a:latin typeface="Calibri" pitchFamily="34" charset="0"/>
                        </a:rPr>
                        <a:t>Local conflict transformation</a:t>
                      </a:r>
                    </a:p>
                    <a:p>
                      <a:pPr algn="l">
                        <a:lnSpc>
                          <a:spcPct val="90000"/>
                        </a:lnSpc>
                      </a:pPr>
                      <a:endParaRPr lang="en-US" sz="2400" b="0" noProof="0" dirty="0" smtClean="0">
                        <a:solidFill>
                          <a:schemeClr val="bg1">
                            <a:lumMod val="50000"/>
                          </a:schemeClr>
                        </a:solidFill>
                        <a:latin typeface="Calibri" pitchFamily="34" charset="0"/>
                      </a:endParaRPr>
                    </a:p>
                    <a:p>
                      <a:pPr algn="l">
                        <a:lnSpc>
                          <a:spcPct val="90000"/>
                        </a:lnSpc>
                      </a:pPr>
                      <a:r>
                        <a:rPr lang="en-US" sz="2400" b="0" noProof="0" dirty="0" smtClean="0">
                          <a:solidFill>
                            <a:schemeClr val="bg1">
                              <a:lumMod val="50000"/>
                            </a:schemeClr>
                          </a:solidFill>
                          <a:latin typeface="Calibri" pitchFamily="34" charset="0"/>
                        </a:rPr>
                        <a:t>Legal support</a:t>
                      </a:r>
                    </a:p>
                    <a:p>
                      <a:pPr algn="l">
                        <a:lnSpc>
                          <a:spcPct val="90000"/>
                        </a:lnSpc>
                      </a:pPr>
                      <a:endParaRPr lang="en-US" sz="2400" b="0" noProof="0" dirty="0" smtClean="0">
                        <a:solidFill>
                          <a:schemeClr val="bg1">
                            <a:lumMod val="50000"/>
                          </a:schemeClr>
                        </a:solidFill>
                        <a:latin typeface="Calibri" pitchFamily="34" charset="0"/>
                      </a:endParaRPr>
                    </a:p>
                    <a:p>
                      <a:pPr algn="l">
                        <a:lnSpc>
                          <a:spcPct val="90000"/>
                        </a:lnSpc>
                      </a:pPr>
                      <a:r>
                        <a:rPr lang="en-US" sz="2400" b="0" noProof="0" dirty="0" smtClean="0">
                          <a:solidFill>
                            <a:schemeClr val="bg1">
                              <a:lumMod val="50000"/>
                            </a:schemeClr>
                          </a:solidFill>
                          <a:latin typeface="Calibri" pitchFamily="34" charset="0"/>
                        </a:rPr>
                        <a:t>Local peace building</a:t>
                      </a:r>
                    </a:p>
                    <a:p>
                      <a:pPr algn="l">
                        <a:lnSpc>
                          <a:spcPct val="90000"/>
                        </a:lnSpc>
                      </a:pPr>
                      <a:endParaRPr lang="en-US" sz="2400" b="0" noProof="0" dirty="0" smtClean="0">
                        <a:solidFill>
                          <a:schemeClr val="bg1">
                            <a:lumMod val="50000"/>
                          </a:schemeClr>
                        </a:solidFill>
                        <a:latin typeface="Calibri" pitchFamily="34" charset="0"/>
                      </a:endParaRPr>
                    </a:p>
                    <a:p>
                      <a:pPr algn="l">
                        <a:lnSpc>
                          <a:spcPct val="90000"/>
                        </a:lnSpc>
                      </a:pPr>
                      <a:r>
                        <a:rPr lang="en-AU" sz="2400" b="0" noProof="0" dirty="0" smtClean="0">
                          <a:solidFill>
                            <a:schemeClr val="bg1">
                              <a:lumMod val="50000"/>
                            </a:schemeClr>
                          </a:solidFill>
                          <a:latin typeface="Calibri" pitchFamily="34" charset="0"/>
                        </a:rPr>
                        <a:t>Harmonisation</a:t>
                      </a:r>
                      <a:r>
                        <a:rPr lang="en-US" sz="2400" b="0" noProof="0" dirty="0" smtClean="0">
                          <a:solidFill>
                            <a:schemeClr val="bg1">
                              <a:lumMod val="50000"/>
                            </a:schemeClr>
                          </a:solidFill>
                          <a:latin typeface="Calibri" pitchFamily="34" charset="0"/>
                        </a:rPr>
                        <a:t> of</a:t>
                      </a:r>
                      <a:r>
                        <a:rPr lang="en-US" sz="2400" b="0" baseline="0" noProof="0" dirty="0" smtClean="0">
                          <a:solidFill>
                            <a:schemeClr val="bg1">
                              <a:lumMod val="50000"/>
                            </a:schemeClr>
                          </a:solidFill>
                          <a:latin typeface="Calibri" pitchFamily="34" charset="0"/>
                        </a:rPr>
                        <a:t> land use policies</a:t>
                      </a:r>
                      <a:endParaRPr lang="en-US" sz="2400" b="0" noProof="0" dirty="0" smtClean="0">
                        <a:solidFill>
                          <a:schemeClr val="bg1">
                            <a:lumMod val="50000"/>
                          </a:schemeClr>
                        </a:solidFill>
                        <a:latin typeface="Calibri" pitchFamily="34" charset="0"/>
                      </a:endParaRPr>
                    </a:p>
                    <a:p>
                      <a:pPr algn="l">
                        <a:lnSpc>
                          <a:spcPct val="90000"/>
                        </a:lnSpc>
                      </a:pPr>
                      <a:endParaRPr lang="en-US" sz="2400" b="0" noProof="0" dirty="0" smtClean="0">
                        <a:solidFill>
                          <a:schemeClr val="bg1">
                            <a:lumMod val="50000"/>
                          </a:schemeClr>
                        </a:solidFill>
                        <a:latin typeface="Calibri" pitchFamily="34" charset="0"/>
                      </a:endParaRPr>
                    </a:p>
                    <a:p>
                      <a:pPr algn="l">
                        <a:lnSpc>
                          <a:spcPct val="90000"/>
                        </a:lnSpc>
                      </a:pPr>
                      <a:r>
                        <a:rPr lang="en-US" sz="2400" b="0" noProof="0" dirty="0" smtClean="0">
                          <a:solidFill>
                            <a:schemeClr val="bg1">
                              <a:lumMod val="50000"/>
                            </a:schemeClr>
                          </a:solidFill>
                          <a:latin typeface="Calibri" pitchFamily="34" charset="0"/>
                        </a:rPr>
                        <a:t>Strengthening</a:t>
                      </a:r>
                      <a:r>
                        <a:rPr lang="en-US" sz="2400" b="0" baseline="0" noProof="0" dirty="0" smtClean="0">
                          <a:solidFill>
                            <a:schemeClr val="bg1">
                              <a:lumMod val="50000"/>
                            </a:schemeClr>
                          </a:solidFill>
                          <a:latin typeface="Calibri" pitchFamily="34" charset="0"/>
                        </a:rPr>
                        <a:t> of legislation and application of law.</a:t>
                      </a:r>
                    </a:p>
                    <a:p>
                      <a:pPr algn="l">
                        <a:lnSpc>
                          <a:spcPct val="90000"/>
                        </a:lnSpc>
                      </a:pPr>
                      <a:r>
                        <a:rPr lang="en-US" sz="2400" b="0" noProof="0" dirty="0" smtClean="0">
                          <a:solidFill>
                            <a:schemeClr val="bg1">
                              <a:lumMod val="50000"/>
                            </a:schemeClr>
                          </a:solidFill>
                          <a:latin typeface="Calibri" pitchFamily="34" charset="0"/>
                        </a:rPr>
                        <a:t/>
                      </a:r>
                      <a:br>
                        <a:rPr lang="en-US" sz="2400" b="0" noProof="0" dirty="0" smtClean="0">
                          <a:solidFill>
                            <a:schemeClr val="bg1">
                              <a:lumMod val="50000"/>
                            </a:schemeClr>
                          </a:solidFill>
                          <a:latin typeface="Calibri" pitchFamily="34" charset="0"/>
                        </a:rPr>
                      </a:br>
                      <a:r>
                        <a:rPr lang="en-US" sz="2400" b="0" noProof="0" dirty="0" smtClean="0">
                          <a:solidFill>
                            <a:schemeClr val="bg1">
                              <a:lumMod val="50000"/>
                            </a:schemeClr>
                          </a:solidFill>
                          <a:latin typeface="Calibri" pitchFamily="34" charset="0"/>
                        </a:rPr>
                        <a:t>.</a:t>
                      </a: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p:cNvSpPr>
          <p:nvPr/>
        </p:nvSpPr>
        <p:spPr>
          <a:xfrm>
            <a:off x="1187450" y="333375"/>
            <a:ext cx="7705725" cy="6477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i="0" u="none" strike="noStrike" kern="1200" cap="none" spc="0" normalizeH="0" baseline="0" dirty="0" smtClean="0">
                <a:ln>
                  <a:noFill/>
                </a:ln>
                <a:solidFill>
                  <a:schemeClr val="tx1"/>
                </a:solidFill>
                <a:effectLst/>
                <a:uLnTx/>
                <a:uFillTx/>
                <a:latin typeface="Calibri" pitchFamily="34" charset="0"/>
                <a:ea typeface="+mj-ea"/>
                <a:cs typeface="+mj-cs"/>
              </a:rPr>
              <a:t>Key Success Factor: Various</a:t>
            </a:r>
            <a:r>
              <a:rPr kumimoji="0" lang="en-AU" sz="3000" i="0" u="none" strike="noStrike" kern="1200" cap="none" spc="0" normalizeH="0" dirty="0" smtClean="0">
                <a:ln>
                  <a:noFill/>
                </a:ln>
                <a:solidFill>
                  <a:schemeClr val="tx1"/>
                </a:solidFill>
                <a:effectLst/>
                <a:uLnTx/>
                <a:uFillTx/>
                <a:latin typeface="Calibri" pitchFamily="34" charset="0"/>
                <a:ea typeface="+mj-ea"/>
                <a:cs typeface="+mj-cs"/>
              </a:rPr>
              <a:t> actors combining their efforts at different levels of society</a:t>
            </a:r>
            <a:endParaRPr kumimoji="0" lang="en-AU" sz="3000" i="0" u="none" strike="noStrike" kern="1200" cap="none" spc="0" normalizeH="0" baseline="0" dirty="0" smtClean="0">
              <a:ln>
                <a:noFill/>
              </a:ln>
              <a:solidFill>
                <a:schemeClr val="tx1"/>
              </a:solidFill>
              <a:effectLst/>
              <a:uLnTx/>
              <a:uFillTx/>
              <a:latin typeface="Calibri" pitchFamily="34" charset="0"/>
              <a:ea typeface="+mj-ea"/>
              <a:cs typeface="+mj-cs"/>
            </a:endParaRPr>
          </a:p>
        </p:txBody>
      </p:sp>
      <p:graphicFrame>
        <p:nvGraphicFramePr>
          <p:cNvPr id="16" name="Table 15"/>
          <p:cNvGraphicFramePr>
            <a:graphicFrameLocks noGrp="1"/>
          </p:cNvGraphicFramePr>
          <p:nvPr>
            <p:extLst>
              <p:ext uri="{D42A27DB-BD31-4B8C-83A1-F6EECF244321}">
                <p14:modId xmlns:p14="http://schemas.microsoft.com/office/powerpoint/2010/main" val="4221614580"/>
              </p:ext>
            </p:extLst>
          </p:nvPr>
        </p:nvGraphicFramePr>
        <p:xfrm>
          <a:off x="1872208" y="1556792"/>
          <a:ext cx="7236296" cy="5279730"/>
        </p:xfrm>
        <a:graphic>
          <a:graphicData uri="http://schemas.openxmlformats.org/drawingml/2006/table">
            <a:tbl>
              <a:tblPr firstRow="1" bandRow="1">
                <a:tableStyleId>{5C22544A-7EE6-4342-B048-85BDC9FD1C3A}</a:tableStyleId>
              </a:tblPr>
              <a:tblGrid>
                <a:gridCol w="2396348"/>
                <a:gridCol w="2356179"/>
                <a:gridCol w="2483769"/>
              </a:tblGrid>
              <a:tr h="147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50000"/>
                            </a:schemeClr>
                          </a:solidFill>
                          <a:latin typeface="Calibri" pitchFamily="34" charset="0"/>
                        </a:rPr>
                        <a:t>Absorptive Capacity</a:t>
                      </a:r>
                      <a:endParaRPr lang="fr-FR" sz="2400" b="1" dirty="0" smtClean="0">
                        <a:solidFill>
                          <a:schemeClr val="bg1">
                            <a:lumMod val="50000"/>
                          </a:schemeClr>
                        </a:solidFill>
                        <a:latin typeface="Calibri" pitchFamily="34" charset="0"/>
                      </a:endParaRPr>
                    </a:p>
                    <a:p>
                      <a:endParaRPr lang="en-US" sz="2400" dirty="0">
                        <a:solidFill>
                          <a:schemeClr val="bg1">
                            <a:lumMod val="50000"/>
                          </a:schemeClr>
                        </a:solidFill>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50000"/>
                            </a:schemeClr>
                          </a:solidFill>
                          <a:latin typeface="Calibri" pitchFamily="34" charset="0"/>
                          <a:ea typeface="+mn-ea"/>
                          <a:cs typeface="+mn-cs"/>
                        </a:rPr>
                        <a:t>Adaptive Capacity</a:t>
                      </a: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50000"/>
                            </a:schemeClr>
                          </a:solidFill>
                          <a:latin typeface="Calibri" pitchFamily="34" charset="0"/>
                          <a:ea typeface="+mn-ea"/>
                          <a:cs typeface="+mn-cs"/>
                        </a:rPr>
                        <a:t>Transformative Capacity</a:t>
                      </a:r>
                    </a:p>
                  </a:txBody>
                  <a:tcPr>
                    <a:solidFill>
                      <a:srgbClr val="92D050"/>
                    </a:solidFill>
                  </a:tcPr>
                </a:tc>
              </a:tr>
              <a:tr h="1335419">
                <a:tc>
                  <a:txBody>
                    <a:bodyPr/>
                    <a:lstStyle/>
                    <a:p>
                      <a:pPr algn="l"/>
                      <a:r>
                        <a:rPr lang="fr-FR" sz="2400" b="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1</a:t>
                      </a:r>
                    </a:p>
                    <a:p>
                      <a:pPr algn="l"/>
                      <a:r>
                        <a:rPr lang="fr-FR" sz="2400" b="0" baseline="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3</a:t>
                      </a:r>
                      <a:endParaRPr lang="fr-FR" sz="2400" b="0" dirty="0" smtClean="0">
                        <a:solidFill>
                          <a:schemeClr val="bg1">
                            <a:lumMod val="50000"/>
                          </a:schemeClr>
                        </a:solidFill>
                        <a:latin typeface="Calibri" pitchFamily="34" charset="0"/>
                      </a:endParaRPr>
                    </a:p>
                    <a:p>
                      <a:endParaRPr lang="en-US" sz="2400" b="0" dirty="0">
                        <a:solidFill>
                          <a:schemeClr val="bg1">
                            <a:lumMod val="50000"/>
                          </a:schemeClr>
                        </a:solidFill>
                      </a:endParaRPr>
                    </a:p>
                  </a:txBody>
                  <a:tcPr/>
                </a:tc>
                <a:tc>
                  <a:txBody>
                    <a:bodyPr/>
                    <a:lstStyle/>
                    <a:p>
                      <a:r>
                        <a:rPr lang="fr-FR" sz="2400" b="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1</a:t>
                      </a:r>
                    </a:p>
                    <a:p>
                      <a:r>
                        <a:rPr lang="fr-FR" sz="2400" b="0" baseline="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2</a:t>
                      </a:r>
                    </a:p>
                    <a:p>
                      <a:r>
                        <a:rPr lang="fr-FR" sz="2400" b="0" baseline="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3</a:t>
                      </a:r>
                    </a:p>
                  </a:txBody>
                  <a:tcPr/>
                </a:tc>
                <a:tc>
                  <a:txBody>
                    <a:bodyPr/>
                    <a:lstStyle/>
                    <a:p>
                      <a:pPr algn="l">
                        <a:lnSpc>
                          <a:spcPct val="90000"/>
                        </a:lnSpc>
                      </a:pPr>
                      <a:r>
                        <a:rPr lang="en-US" sz="2400" b="0" baseline="0" dirty="0" smtClean="0">
                          <a:solidFill>
                            <a:schemeClr val="bg1">
                              <a:lumMod val="50000"/>
                            </a:schemeClr>
                          </a:solidFill>
                          <a:latin typeface="Calibri" pitchFamily="34" charset="0"/>
                        </a:rPr>
                        <a:t>Actor 2</a:t>
                      </a:r>
                      <a:endParaRPr lang="fr-FR" sz="2400" b="0" baseline="0" dirty="0" smtClean="0">
                        <a:solidFill>
                          <a:schemeClr val="bg1">
                            <a:lumMod val="50000"/>
                          </a:schemeClr>
                        </a:solidFill>
                        <a:latin typeface="Calibri" pitchFamily="34" charset="0"/>
                      </a:endParaRPr>
                    </a:p>
                    <a:p>
                      <a:pPr algn="l">
                        <a:lnSpc>
                          <a:spcPct val="90000"/>
                        </a:lnSpc>
                      </a:pPr>
                      <a:r>
                        <a:rPr lang="fr-FR" sz="2400" b="0" dirty="0" smtClean="0">
                          <a:solidFill>
                            <a:schemeClr val="bg1">
                              <a:lumMod val="50000"/>
                            </a:schemeClr>
                          </a:solidFill>
                          <a:latin typeface="Calibri" pitchFamily="34" charset="0"/>
                        </a:rPr>
                        <a:t/>
                      </a:r>
                      <a:br>
                        <a:rPr lang="fr-FR" sz="2400" b="0" dirty="0" smtClean="0">
                          <a:solidFill>
                            <a:schemeClr val="bg1">
                              <a:lumMod val="50000"/>
                            </a:schemeClr>
                          </a:solidFill>
                          <a:latin typeface="Calibri" pitchFamily="34" charset="0"/>
                        </a:rPr>
                      </a:br>
                      <a:r>
                        <a:rPr lang="fr-FR" sz="2400" b="0" dirty="0" smtClean="0">
                          <a:solidFill>
                            <a:schemeClr val="bg1">
                              <a:lumMod val="50000"/>
                            </a:schemeClr>
                          </a:solidFill>
                          <a:latin typeface="Calibri" pitchFamily="34" charset="0"/>
                        </a:rPr>
                        <a:t>.</a:t>
                      </a:r>
                    </a:p>
                  </a:txBody>
                  <a:tcPr/>
                </a:tc>
              </a:tr>
              <a:tr h="122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0" baseline="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3</a:t>
                      </a:r>
                      <a:endParaRPr lang="en-US" sz="2400" b="0" dirty="0" smtClean="0">
                        <a:solidFill>
                          <a:schemeClr val="bg1">
                            <a:lumMod val="50000"/>
                          </a:schemeClr>
                        </a:solidFill>
                      </a:endParaRPr>
                    </a:p>
                    <a:p>
                      <a:endParaRPr lang="en-US" sz="2400" b="0" dirty="0">
                        <a:solidFill>
                          <a:schemeClr val="bg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1</a:t>
                      </a:r>
                    </a:p>
                    <a:p>
                      <a:pPr marL="0" marR="0" indent="0" algn="l" defTabSz="914400" rtl="0" eaLnBrk="1" fontAlgn="auto" latinLnBrk="0" hangingPunct="1">
                        <a:lnSpc>
                          <a:spcPct val="100000"/>
                        </a:lnSpc>
                        <a:spcBef>
                          <a:spcPts val="0"/>
                        </a:spcBef>
                        <a:spcAft>
                          <a:spcPts val="0"/>
                        </a:spcAft>
                        <a:buClrTx/>
                        <a:buSzTx/>
                        <a:buFontTx/>
                        <a:buNone/>
                        <a:tabLst/>
                        <a:defRPr/>
                      </a:pPr>
                      <a:r>
                        <a:rPr lang="fr-FR" sz="2400" b="0" baseline="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3</a:t>
                      </a:r>
                      <a:endParaRPr lang="en-US" sz="2400" b="0"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chemeClr val="bg1">
                            <a:lumMod val="50000"/>
                          </a:schemeClr>
                        </a:solidFill>
                      </a:endParaRPr>
                    </a:p>
                  </a:txBody>
                  <a:tcPr/>
                </a:tc>
                <a:tc>
                  <a:txBody>
                    <a:bodyPr/>
                    <a:lstStyle/>
                    <a:p>
                      <a:pPr algn="l">
                        <a:lnSpc>
                          <a:spcPct val="90000"/>
                        </a:lnSpc>
                      </a:pPr>
                      <a:r>
                        <a:rPr lang="fr-FR" sz="2400" b="0" dirty="0" err="1" smtClean="0">
                          <a:solidFill>
                            <a:schemeClr val="bg1">
                              <a:lumMod val="50000"/>
                            </a:schemeClr>
                          </a:solidFill>
                          <a:latin typeface="Calibri" pitchFamily="34" charset="0"/>
                        </a:rPr>
                        <a:t>Actor</a:t>
                      </a:r>
                      <a:r>
                        <a:rPr lang="fr-FR" sz="2400" b="0" dirty="0" smtClean="0">
                          <a:solidFill>
                            <a:schemeClr val="bg1">
                              <a:lumMod val="50000"/>
                            </a:schemeClr>
                          </a:solidFill>
                          <a:latin typeface="Calibri" pitchFamily="34" charset="0"/>
                        </a:rPr>
                        <a:t> 2 </a:t>
                      </a:r>
                    </a:p>
                    <a:p>
                      <a:pPr algn="l">
                        <a:lnSpc>
                          <a:spcPct val="90000"/>
                        </a:lnSpc>
                      </a:pPr>
                      <a:r>
                        <a:rPr lang="fr-FR" sz="2400" b="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5</a:t>
                      </a:r>
                      <a:endParaRPr lang="fr-FR" sz="2400" b="0" dirty="0" smtClean="0">
                        <a:solidFill>
                          <a:schemeClr val="bg1">
                            <a:lumMod val="50000"/>
                          </a:schemeClr>
                        </a:solidFill>
                        <a:latin typeface="Calibri" pitchFamily="34" charset="0"/>
                      </a:endParaRPr>
                    </a:p>
                  </a:txBody>
                  <a:tcPr/>
                </a:tc>
              </a:tr>
              <a:tr h="1247282">
                <a:tc>
                  <a:txBody>
                    <a:bodyPr/>
                    <a:lstStyle/>
                    <a:p>
                      <a:pPr marL="0" algn="l" defTabSz="914400" rtl="0" eaLnBrk="1" latinLnBrk="0" hangingPunct="1"/>
                      <a:r>
                        <a:rPr lang="en-US" sz="2400" b="0" kern="1200" dirty="0" smtClean="0">
                          <a:solidFill>
                            <a:schemeClr val="bg1">
                              <a:lumMod val="50000"/>
                            </a:schemeClr>
                          </a:solidFill>
                          <a:latin typeface="Calibri" pitchFamily="34" charset="0"/>
                          <a:ea typeface="+mn-ea"/>
                          <a:cs typeface="+mn-cs"/>
                        </a:rPr>
                        <a:t>Actor 6</a:t>
                      </a:r>
                    </a:p>
                  </a:txBody>
                  <a:tcPr/>
                </a:tc>
                <a:tc>
                  <a:txBody>
                    <a:bodyPr/>
                    <a:lstStyle/>
                    <a:p>
                      <a:r>
                        <a:rPr lang="fr-FR" sz="2400" b="0" dirty="0" err="1" smtClean="0">
                          <a:solidFill>
                            <a:schemeClr val="bg1">
                              <a:lumMod val="50000"/>
                            </a:schemeClr>
                          </a:solidFill>
                          <a:latin typeface="Calibri" pitchFamily="34" charset="0"/>
                        </a:rPr>
                        <a:t>Actor</a:t>
                      </a:r>
                      <a:r>
                        <a:rPr lang="fr-FR" sz="2400" b="0" baseline="0" dirty="0" smtClean="0">
                          <a:solidFill>
                            <a:schemeClr val="bg1">
                              <a:lumMod val="50000"/>
                            </a:schemeClr>
                          </a:solidFill>
                          <a:latin typeface="Calibri" pitchFamily="34" charset="0"/>
                        </a:rPr>
                        <a:t> 5</a:t>
                      </a:r>
                      <a:endParaRPr lang="en-US" sz="2400" b="0" dirty="0">
                        <a:solidFill>
                          <a:schemeClr val="bg1">
                            <a:lumMod val="50000"/>
                          </a:schemeClr>
                        </a:solidFill>
                      </a:endParaRPr>
                    </a:p>
                  </a:txBody>
                  <a:tcPr/>
                </a:tc>
                <a:tc>
                  <a:txBody>
                    <a:bodyPr/>
                    <a:lstStyle/>
                    <a:p>
                      <a:pPr algn="l">
                        <a:lnSpc>
                          <a:spcPct val="90000"/>
                        </a:lnSpc>
                      </a:pPr>
                      <a:r>
                        <a:rPr lang="fr-FR" sz="2400" b="0" dirty="0" err="1" smtClean="0">
                          <a:solidFill>
                            <a:schemeClr val="bg1">
                              <a:lumMod val="50000"/>
                            </a:schemeClr>
                          </a:solidFill>
                          <a:latin typeface="Calibri" pitchFamily="34" charset="0"/>
                        </a:rPr>
                        <a:t>Actor</a:t>
                      </a:r>
                      <a:r>
                        <a:rPr lang="fr-FR" sz="2400" b="0" dirty="0" smtClean="0">
                          <a:solidFill>
                            <a:schemeClr val="bg1">
                              <a:lumMod val="50000"/>
                            </a:schemeClr>
                          </a:solidFill>
                          <a:latin typeface="Calibri" pitchFamily="34" charset="0"/>
                        </a:rPr>
                        <a:t> 5</a:t>
                      </a:r>
                    </a:p>
                  </a:txBody>
                  <a:tcPr/>
                </a:tc>
              </a:tr>
            </a:tbl>
          </a:graphicData>
        </a:graphic>
      </p:graphicFrame>
      <p:sp>
        <p:nvSpPr>
          <p:cNvPr id="17" name="Oval 16"/>
          <p:cNvSpPr/>
          <p:nvPr/>
        </p:nvSpPr>
        <p:spPr>
          <a:xfrm>
            <a:off x="0" y="2996952"/>
            <a:ext cx="17636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smtClean="0">
                <a:latin typeface="Calibri" pitchFamily="34" charset="0"/>
              </a:rPr>
              <a:t>National Level</a:t>
            </a:r>
            <a:endParaRPr lang="en-AU" sz="2400">
              <a:latin typeface="Calibri" pitchFamily="34" charset="0"/>
            </a:endParaRPr>
          </a:p>
        </p:txBody>
      </p:sp>
      <p:sp>
        <p:nvSpPr>
          <p:cNvPr id="18" name="Oval 17"/>
          <p:cNvSpPr/>
          <p:nvPr/>
        </p:nvSpPr>
        <p:spPr>
          <a:xfrm>
            <a:off x="0" y="4365104"/>
            <a:ext cx="17636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smtClean="0">
                <a:latin typeface="Calibri" pitchFamily="34" charset="0"/>
              </a:rPr>
              <a:t>RegionalLevel</a:t>
            </a:r>
            <a:endParaRPr lang="en-AU" sz="2400">
              <a:latin typeface="Calibri" pitchFamily="34" charset="0"/>
            </a:endParaRPr>
          </a:p>
        </p:txBody>
      </p:sp>
      <p:sp>
        <p:nvSpPr>
          <p:cNvPr id="19" name="Oval 18"/>
          <p:cNvSpPr/>
          <p:nvPr/>
        </p:nvSpPr>
        <p:spPr>
          <a:xfrm>
            <a:off x="0" y="5705872"/>
            <a:ext cx="17636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smtClean="0">
                <a:latin typeface="Calibri" pitchFamily="34" charset="0"/>
              </a:rPr>
              <a:t>Local</a:t>
            </a:r>
          </a:p>
          <a:p>
            <a:pPr algn="ctr"/>
            <a:r>
              <a:rPr lang="en-AU" sz="2400" smtClean="0">
                <a:latin typeface="Calibri" pitchFamily="34" charset="0"/>
              </a:rPr>
              <a:t>Level</a:t>
            </a:r>
            <a:endParaRPr lang="en-AU" sz="24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6300312" cy="1022400"/>
          </a:xfrm>
        </p:spPr>
        <p:txBody>
          <a:bodyPr/>
          <a:lstStyle/>
          <a:p>
            <a:r>
              <a:rPr lang="en-AU" dirty="0" smtClean="0">
                <a:latin typeface="Calibri" pitchFamily="34" charset="0"/>
              </a:rPr>
              <a:t>Strengthening Capacities at Different </a:t>
            </a:r>
            <a:r>
              <a:rPr lang="en-AU" dirty="0"/>
              <a:t>L</a:t>
            </a:r>
            <a:r>
              <a:rPr lang="en-AU" dirty="0" smtClean="0">
                <a:latin typeface="Calibri" pitchFamily="34" charset="0"/>
              </a:rPr>
              <a:t>evels of Society</a:t>
            </a:r>
            <a:endParaRPr lang="en-AU" dirty="0">
              <a:latin typeface="Calibri" pitchFamily="34" charset="0"/>
            </a:endParaRPr>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1</a:t>
            </a:r>
          </a:p>
        </p:txBody>
      </p:sp>
      <p:graphicFrame>
        <p:nvGraphicFramePr>
          <p:cNvPr id="8" name="Table 7"/>
          <p:cNvGraphicFramePr>
            <a:graphicFrameLocks noGrp="1"/>
          </p:cNvGraphicFramePr>
          <p:nvPr>
            <p:extLst>
              <p:ext uri="{D42A27DB-BD31-4B8C-83A1-F6EECF244321}">
                <p14:modId xmlns:p14="http://schemas.microsoft.com/office/powerpoint/2010/main" val="1497147471"/>
              </p:ext>
            </p:extLst>
          </p:nvPr>
        </p:nvGraphicFramePr>
        <p:xfrm>
          <a:off x="0" y="1340768"/>
          <a:ext cx="9144000" cy="3458797"/>
        </p:xfrm>
        <a:graphic>
          <a:graphicData uri="http://schemas.openxmlformats.org/drawingml/2006/table">
            <a:tbl>
              <a:tblPr firstRow="1" bandRow="1">
                <a:tableStyleId>{5C22544A-7EE6-4342-B048-85BDC9FD1C3A}</a:tableStyleId>
              </a:tblPr>
              <a:tblGrid>
                <a:gridCol w="7308304"/>
                <a:gridCol w="1835696"/>
              </a:tblGrid>
              <a:tr h="45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b="1" noProof="0" dirty="0" smtClean="0">
                          <a:latin typeface="Calibri" pitchFamily="34" charset="0"/>
                        </a:rPr>
                        <a:t>Per table</a:t>
                      </a:r>
                      <a:endParaRPr lang="en-AU" sz="2400" b="1" noProof="0" dirty="0">
                        <a:latin typeface="Calibri" pitchFamily="34" charset="0"/>
                      </a:endParaRPr>
                    </a:p>
                  </a:txBody>
                  <a:tcPr/>
                </a:tc>
                <a:tc>
                  <a:txBody>
                    <a:bodyPr/>
                    <a:lstStyle/>
                    <a:p>
                      <a:r>
                        <a:rPr lang="en-AU" sz="2400" b="1" noProof="0" dirty="0" smtClean="0">
                          <a:latin typeface="Calibri" pitchFamily="34" charset="0"/>
                        </a:rPr>
                        <a:t>Duration</a:t>
                      </a:r>
                      <a:endParaRPr lang="en-AU" sz="2400" b="1" noProof="0" dirty="0">
                        <a:latin typeface="Calibri" pitchFamily="34" charset="0"/>
                      </a:endParaRPr>
                    </a:p>
                  </a:txBody>
                  <a:tcPr/>
                </a:tc>
              </a:tr>
              <a:tr h="3001597">
                <a:tc>
                  <a:txBody>
                    <a:bodyPr/>
                    <a:lstStyle/>
                    <a:p>
                      <a:r>
                        <a:rPr lang="en-AU" sz="2000" b="1" noProof="0" dirty="0" smtClean="0">
                          <a:solidFill>
                            <a:schemeClr val="bg1">
                              <a:lumMod val="50000"/>
                            </a:schemeClr>
                          </a:solidFill>
                          <a:latin typeface="Calibri" pitchFamily="34" charset="0"/>
                        </a:rPr>
                        <a:t>The matrix on the wall is</a:t>
                      </a:r>
                      <a:r>
                        <a:rPr lang="en-AU" sz="2000" b="1" baseline="0" noProof="0" dirty="0" smtClean="0">
                          <a:solidFill>
                            <a:schemeClr val="bg1">
                              <a:lumMod val="50000"/>
                            </a:schemeClr>
                          </a:solidFill>
                          <a:latin typeface="Calibri" pitchFamily="34" charset="0"/>
                        </a:rPr>
                        <a:t> similar to the one we have just seen completed for the Mindanao program.</a:t>
                      </a:r>
                    </a:p>
                    <a:p>
                      <a:r>
                        <a:rPr lang="en-AU" sz="2000" b="1" noProof="0" dirty="0" smtClean="0">
                          <a:solidFill>
                            <a:schemeClr val="bg1">
                              <a:lumMod val="50000"/>
                            </a:schemeClr>
                          </a:solidFill>
                          <a:latin typeface="Calibri" pitchFamily="34" charset="0"/>
                        </a:rPr>
                        <a:t>Write</a:t>
                      </a:r>
                      <a:r>
                        <a:rPr lang="en-AU" sz="2000" b="1" baseline="0" noProof="0" dirty="0" smtClean="0">
                          <a:solidFill>
                            <a:schemeClr val="bg1">
                              <a:lumMod val="50000"/>
                            </a:schemeClr>
                          </a:solidFill>
                          <a:latin typeface="Calibri" pitchFamily="34" charset="0"/>
                        </a:rPr>
                        <a:t> down with a marker pen one program per sticky note, and the name of the actor in charge. It can be any program you are aware of, not only one you work with.</a:t>
                      </a:r>
                    </a:p>
                    <a:p>
                      <a:r>
                        <a:rPr lang="en-AU" sz="2000" b="1" baseline="0" noProof="0" dirty="0" smtClean="0">
                          <a:solidFill>
                            <a:schemeClr val="bg1">
                              <a:lumMod val="50000"/>
                            </a:schemeClr>
                          </a:solidFill>
                          <a:latin typeface="Calibri" pitchFamily="34" charset="0"/>
                        </a:rPr>
                        <a:t>Stick each note onto the matrix, depending on the type of capacity the project aim to reinforce, and the level of society it operates at.</a:t>
                      </a:r>
                    </a:p>
                  </a:txBody>
                  <a:tcPr/>
                </a:tc>
                <a:tc>
                  <a:txBody>
                    <a:bodyPr/>
                    <a:lstStyle/>
                    <a:p>
                      <a:pPr marL="0" algn="l" defTabSz="914400" rtl="0" eaLnBrk="1" latinLnBrk="0" hangingPunct="1"/>
                      <a:r>
                        <a:rPr lang="en-AU" sz="2400" b="1" kern="1200" noProof="0" dirty="0" smtClean="0">
                          <a:solidFill>
                            <a:schemeClr val="bg1">
                              <a:lumMod val="50000"/>
                            </a:schemeClr>
                          </a:solidFill>
                          <a:latin typeface="Calibri" pitchFamily="34" charset="0"/>
                          <a:ea typeface="+mn-ea"/>
                          <a:cs typeface="+mn-cs"/>
                        </a:rPr>
                        <a:t>20</a:t>
                      </a:r>
                      <a:r>
                        <a:rPr lang="en-AU" sz="2400" b="1" kern="1200" baseline="0" noProof="0" dirty="0" smtClean="0">
                          <a:solidFill>
                            <a:schemeClr val="bg1">
                              <a:lumMod val="50000"/>
                            </a:schemeClr>
                          </a:solidFill>
                          <a:latin typeface="Calibri" pitchFamily="34" charset="0"/>
                          <a:ea typeface="+mn-ea"/>
                          <a:cs typeface="+mn-cs"/>
                        </a:rPr>
                        <a:t> mins.</a:t>
                      </a:r>
                      <a:endParaRPr lang="en-AU" sz="2400" b="1" kern="1200" noProof="0" dirty="0">
                        <a:solidFill>
                          <a:schemeClr val="bg1">
                            <a:lumMod val="50000"/>
                          </a:schemeClr>
                        </a:solidFill>
                        <a:latin typeface="Calibri" pitchFamily="34" charset="0"/>
                        <a:ea typeface="+mn-ea"/>
                        <a:cs typeface="+mn-cs"/>
                      </a:endParaRPr>
                    </a:p>
                  </a:txBody>
                  <a:tcPr/>
                </a:tc>
              </a:tr>
            </a:tbl>
          </a:graphicData>
        </a:graphic>
      </p:graphicFrame>
      <p:pic>
        <p:nvPicPr>
          <p:cNvPr id="53251" name="Picture 3"/>
          <p:cNvPicPr>
            <a:picLocks noChangeAspect="1" noChangeArrowheads="1"/>
          </p:cNvPicPr>
          <p:nvPr/>
        </p:nvPicPr>
        <p:blipFill>
          <a:blip r:embed="rId3" cstate="print"/>
          <a:srcRect/>
          <a:stretch>
            <a:fillRect/>
          </a:stretch>
        </p:blipFill>
        <p:spPr bwMode="auto">
          <a:xfrm>
            <a:off x="0" y="4730436"/>
            <a:ext cx="9144000" cy="2127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6300312" cy="1022400"/>
          </a:xfrm>
        </p:spPr>
        <p:txBody>
          <a:bodyPr/>
          <a:lstStyle/>
          <a:p>
            <a:r>
              <a:rPr lang="en-AU" dirty="0" smtClean="0"/>
              <a:t>Definitions!</a:t>
            </a:r>
            <a:endParaRPr lang="en-AU"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2</a:t>
            </a:r>
          </a:p>
        </p:txBody>
      </p:sp>
      <p:graphicFrame>
        <p:nvGraphicFramePr>
          <p:cNvPr id="8" name="Table 7"/>
          <p:cNvGraphicFramePr>
            <a:graphicFrameLocks noGrp="1"/>
          </p:cNvGraphicFramePr>
          <p:nvPr>
            <p:extLst>
              <p:ext uri="{D42A27DB-BD31-4B8C-83A1-F6EECF244321}">
                <p14:modId xmlns:p14="http://schemas.microsoft.com/office/powerpoint/2010/main" val="2518348927"/>
              </p:ext>
            </p:extLst>
          </p:nvPr>
        </p:nvGraphicFramePr>
        <p:xfrm>
          <a:off x="0" y="1773560"/>
          <a:ext cx="9144000" cy="1645920"/>
        </p:xfrm>
        <a:graphic>
          <a:graphicData uri="http://schemas.openxmlformats.org/drawingml/2006/table">
            <a:tbl>
              <a:tblPr firstRow="1" bandRow="1">
                <a:tableStyleId>{5C22544A-7EE6-4342-B048-85BDC9FD1C3A}</a:tableStyleId>
              </a:tblPr>
              <a:tblGrid>
                <a:gridCol w="7516579"/>
                <a:gridCol w="1627421"/>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latin typeface="Calibri" pitchFamily="34" charset="0"/>
                        </a:rPr>
                        <a:t>Per table</a:t>
                      </a:r>
                      <a:endParaRPr lang="fr-BE" sz="2400" b="1" noProof="0" dirty="0">
                        <a:latin typeface="Calibri" pitchFamily="34" charset="0"/>
                      </a:endParaRPr>
                    </a:p>
                  </a:txBody>
                  <a:tcPr/>
                </a:tc>
                <a:tc>
                  <a:txBody>
                    <a:bodyPr/>
                    <a:lstStyle/>
                    <a:p>
                      <a:r>
                        <a:rPr lang="fr-BE" sz="2400" b="1" noProof="0" dirty="0" smtClean="0">
                          <a:latin typeface="Calibri" pitchFamily="34" charset="0"/>
                        </a:rPr>
                        <a:t>Duration</a:t>
                      </a:r>
                      <a:endParaRPr lang="fr-BE" sz="2400" b="1" noProof="0" dirty="0">
                        <a:latin typeface="Calibri" pitchFamily="34" charset="0"/>
                      </a:endParaRPr>
                    </a:p>
                  </a:txBody>
                  <a:tcPr/>
                </a:tc>
              </a:tr>
              <a:tr h="838200">
                <a:tc>
                  <a:txBody>
                    <a:bodyPr/>
                    <a:lstStyle/>
                    <a:p>
                      <a:r>
                        <a:rPr lang="en-US" sz="2400" b="1" noProof="0" dirty="0" smtClean="0">
                          <a:solidFill>
                            <a:schemeClr val="bg1">
                              <a:lumMod val="50000"/>
                            </a:schemeClr>
                          </a:solidFill>
                          <a:latin typeface="Calibri" pitchFamily="34" charset="0"/>
                        </a:rPr>
                        <a:t>Open</a:t>
                      </a:r>
                      <a:r>
                        <a:rPr lang="en-US" sz="2400" b="1" baseline="0" noProof="0" dirty="0" smtClean="0">
                          <a:solidFill>
                            <a:schemeClr val="bg1">
                              <a:lumMod val="50000"/>
                            </a:schemeClr>
                          </a:solidFill>
                          <a:latin typeface="Calibri" pitchFamily="34" charset="0"/>
                        </a:rPr>
                        <a:t> your envelope and match each definition with the  corresponding term. </a:t>
                      </a:r>
                    </a:p>
                    <a:p>
                      <a:r>
                        <a:rPr lang="en-US" sz="2400" b="1" baseline="0" noProof="0" dirty="0" smtClean="0">
                          <a:solidFill>
                            <a:schemeClr val="bg1">
                              <a:lumMod val="50000"/>
                            </a:schemeClr>
                          </a:solidFill>
                          <a:latin typeface="Calibri" pitchFamily="34" charset="0"/>
                        </a:rPr>
                        <a:t>Stick it on a flip chart</a:t>
                      </a:r>
                      <a:endParaRPr lang="en-US" sz="2400" b="1" noProof="0" dirty="0" smtClean="0">
                        <a:latin typeface="Calibri" pitchFamily="34" charset="0"/>
                      </a:endParaRPr>
                    </a:p>
                  </a:txBody>
                  <a:tcPr/>
                </a:tc>
                <a:tc>
                  <a:txBody>
                    <a:bodyPr/>
                    <a:lstStyle/>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10 </a:t>
                      </a:r>
                      <a:r>
                        <a:rPr lang="fr-BE" sz="2400" b="1" kern="1200" noProof="0" dirty="0" err="1" smtClean="0">
                          <a:solidFill>
                            <a:schemeClr val="bg1">
                              <a:lumMod val="50000"/>
                            </a:schemeClr>
                          </a:solidFill>
                          <a:latin typeface="Calibri" pitchFamily="34" charset="0"/>
                          <a:ea typeface="+mn-ea"/>
                          <a:cs typeface="+mn-cs"/>
                        </a:rPr>
                        <a:t>mins</a:t>
                      </a:r>
                      <a:r>
                        <a:rPr lang="fr-BE" sz="2400" b="1" kern="120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Review</a:t>
            </a:r>
            <a:r>
              <a:rPr lang="fr-BE" dirty="0" smtClean="0"/>
              <a:t> of Module Objectives </a:t>
            </a:r>
            <a:endParaRPr lang="fr-BE" dirty="0"/>
          </a:p>
        </p:txBody>
      </p:sp>
      <p:sp>
        <p:nvSpPr>
          <p:cNvPr id="5" name="Content Placeholder 2"/>
          <p:cNvSpPr>
            <a:spLocks noGrp="1"/>
          </p:cNvSpPr>
          <p:nvPr>
            <p:ph idx="1"/>
          </p:nvPr>
        </p:nvSpPr>
        <p:spPr>
          <a:xfrm>
            <a:off x="468000" y="1600200"/>
            <a:ext cx="8218800" cy="4525963"/>
          </a:xfrm>
        </p:spPr>
        <p:txBody>
          <a:bodyPr>
            <a:normAutofit/>
          </a:bodyPr>
          <a:lstStyle/>
          <a:p>
            <a:pPr lvl="0">
              <a:buNone/>
            </a:pPr>
            <a:r>
              <a:rPr lang="en-US" dirty="0" smtClean="0">
                <a:latin typeface="Calibri" pitchFamily="34" charset="0"/>
              </a:rPr>
              <a:t>•	List key words to define idiosyncratic and covariate shocks, risk and stresses. </a:t>
            </a:r>
          </a:p>
          <a:p>
            <a:pPr lvl="0">
              <a:buNone/>
            </a:pPr>
            <a:r>
              <a:rPr lang="en-US" dirty="0" smtClean="0">
                <a:latin typeface="Calibri" pitchFamily="34" charset="0"/>
              </a:rPr>
              <a:t>•	Describe the added value of Resilience compared </a:t>
            </a:r>
            <a:r>
              <a:rPr lang="en-US" dirty="0" smtClean="0"/>
              <a:t>to</a:t>
            </a:r>
            <a:r>
              <a:rPr lang="en-US" dirty="0" smtClean="0">
                <a:latin typeface="Calibri" pitchFamily="34" charset="0"/>
              </a:rPr>
              <a:t> Risk </a:t>
            </a:r>
            <a:r>
              <a:rPr lang="en-US" dirty="0"/>
              <a:t>R</a:t>
            </a:r>
            <a:r>
              <a:rPr lang="en-US" dirty="0" smtClean="0">
                <a:latin typeface="Calibri" pitchFamily="34" charset="0"/>
              </a:rPr>
              <a:t>eduction approaches. </a:t>
            </a:r>
          </a:p>
          <a:p>
            <a:pPr>
              <a:buNone/>
            </a:pPr>
            <a:r>
              <a:rPr lang="en-US" dirty="0" smtClean="0">
                <a:latin typeface="Calibri" pitchFamily="34" charset="0"/>
              </a:rPr>
              <a:t>•	Explain the three types of capacities which contribute to boosting resilience.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023169"/>
            <a:ext cx="7056416" cy="1990288"/>
          </a:xfrm>
        </p:spPr>
        <p:txBody>
          <a:bodyPr/>
          <a:lstStyle/>
          <a:p>
            <a:r>
              <a:rPr lang="en-US" dirty="0" smtClean="0"/>
              <a:t>Module 1 </a:t>
            </a:r>
            <a:br>
              <a:rPr lang="en-US" dirty="0" smtClean="0"/>
            </a:br>
            <a:r>
              <a:rPr lang="en-US" dirty="0" smtClean="0"/>
              <a:t/>
            </a:r>
            <a:br>
              <a:rPr lang="en-US" dirty="0" smtClean="0"/>
            </a:br>
            <a:r>
              <a:rPr lang="en-US" dirty="0" smtClean="0"/>
              <a:t> risks, stresses and their impact on systems</a:t>
            </a:r>
            <a:endParaRPr lang="en-US" dirty="0"/>
          </a:p>
        </p:txBody>
      </p:sp>
      <p:sp>
        <p:nvSpPr>
          <p:cNvPr id="4" name="TextBox 3"/>
          <p:cNvSpPr txBox="1"/>
          <p:nvPr/>
        </p:nvSpPr>
        <p:spPr>
          <a:xfrm>
            <a:off x="6119664" y="314096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pic>
        <p:nvPicPr>
          <p:cNvPr id="5" name="Picture 2"/>
          <p:cNvPicPr>
            <a:picLocks noChangeAspect="1" noChangeArrowheads="1"/>
          </p:cNvPicPr>
          <p:nvPr/>
        </p:nvPicPr>
        <p:blipFill>
          <a:blip r:embed="rId3" cstate="print"/>
          <a:srcRect/>
          <a:stretch>
            <a:fillRect/>
          </a:stretch>
        </p:blipFill>
        <p:spPr bwMode="auto">
          <a:xfrm>
            <a:off x="-36512" y="3212976"/>
            <a:ext cx="4139952" cy="3104964"/>
          </a:xfrm>
          <a:prstGeom prst="rect">
            <a:avLst/>
          </a:prstGeom>
          <a:solidFill>
            <a:schemeClr val="tx1"/>
          </a:solidFill>
          <a:ln w="9525">
            <a:noFill/>
            <a:miter lim="800000"/>
            <a:headEnd/>
            <a:tailEnd/>
          </a:ln>
          <a:effectLst/>
        </p:spPr>
      </p:pic>
      <p:sp>
        <p:nvSpPr>
          <p:cNvPr id="6" name="Oval 5"/>
          <p:cNvSpPr/>
          <p:nvPr/>
        </p:nvSpPr>
        <p:spPr>
          <a:xfrm>
            <a:off x="323528" y="2420888"/>
            <a:ext cx="936104" cy="4104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Module </a:t>
            </a:r>
            <a:r>
              <a:rPr lang="fr-BE" dirty="0" err="1" smtClean="0"/>
              <a:t>Aim</a:t>
            </a:r>
            <a:endParaRPr lang="fr-BE" dirty="0"/>
          </a:p>
        </p:txBody>
      </p:sp>
      <p:sp>
        <p:nvSpPr>
          <p:cNvPr id="4" name="Content Placeholder 2"/>
          <p:cNvSpPr>
            <a:spLocks noGrp="1"/>
          </p:cNvSpPr>
          <p:nvPr>
            <p:ph idx="1"/>
          </p:nvPr>
        </p:nvSpPr>
        <p:spPr>
          <a:xfrm>
            <a:off x="288488" y="1728192"/>
            <a:ext cx="8676000" cy="2492896"/>
          </a:xfrm>
        </p:spPr>
        <p:txBody>
          <a:bodyPr>
            <a:noAutofit/>
          </a:bodyPr>
          <a:lstStyle/>
          <a:p>
            <a:pPr marL="0" indent="0" fontAlgn="base">
              <a:spcAft>
                <a:spcPct val="0"/>
              </a:spcAft>
              <a:buClr>
                <a:schemeClr val="tx1">
                  <a:lumMod val="75000"/>
                  <a:lumOff val="25000"/>
                </a:schemeClr>
              </a:buClr>
              <a:buNone/>
            </a:pPr>
            <a:r>
              <a:rPr lang="en-US" dirty="0" smtClean="0">
                <a:latin typeface="Calibri" pitchFamily="34" charset="0"/>
              </a:rPr>
              <a:t>Share a vision of covariate, idiosyncratic and low-impact recurring shocks, as well as stresses and their long-term role </a:t>
            </a:r>
            <a:r>
              <a:rPr lang="en-US" dirty="0" smtClean="0"/>
              <a:t>fuelling</a:t>
            </a:r>
            <a:r>
              <a:rPr lang="en-US" dirty="0" smtClean="0">
                <a:latin typeface="Calibri" pitchFamily="34" charset="0"/>
              </a:rPr>
              <a:t> change and uncertainty for the system under analysis</a:t>
            </a:r>
            <a:endParaRPr lang="fr-BE" b="1" dirty="0" smtClean="0">
              <a:latin typeface="Calibri" pitchFamily="34" charset="0"/>
            </a:endParaRPr>
          </a:p>
        </p:txBody>
      </p:sp>
      <p:sp>
        <p:nvSpPr>
          <p:cNvPr id="5" name="TextBox 4"/>
          <p:cNvSpPr txBox="1"/>
          <p:nvPr/>
        </p:nvSpPr>
        <p:spPr>
          <a:xfrm>
            <a:off x="2843808" y="422108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Objectives </a:t>
            </a:r>
            <a:endParaRPr lang="fr-BE" dirty="0"/>
          </a:p>
        </p:txBody>
      </p:sp>
      <p:sp>
        <p:nvSpPr>
          <p:cNvPr id="3" name="Content Placeholder 2"/>
          <p:cNvSpPr>
            <a:spLocks noGrp="1"/>
          </p:cNvSpPr>
          <p:nvPr>
            <p:ph idx="1"/>
          </p:nvPr>
        </p:nvSpPr>
        <p:spPr/>
        <p:txBody>
          <a:bodyPr>
            <a:normAutofit/>
          </a:bodyPr>
          <a:lstStyle/>
          <a:p>
            <a:pPr lvl="0" fontAlgn="base">
              <a:spcAft>
                <a:spcPct val="0"/>
              </a:spcAft>
              <a:buClr>
                <a:schemeClr val="tx1">
                  <a:lumMod val="75000"/>
                  <a:lumOff val="25000"/>
                </a:schemeClr>
              </a:buClr>
              <a:buNone/>
            </a:pPr>
            <a:r>
              <a:rPr lang="en-US" dirty="0" smtClean="0">
                <a:latin typeface="Calibri" pitchFamily="34" charset="0"/>
              </a:rPr>
              <a:t>•	Identify the key events and stresses that have impacted on and will impact on the system </a:t>
            </a:r>
          </a:p>
          <a:p>
            <a:pPr lvl="0" fontAlgn="base">
              <a:spcAft>
                <a:spcPct val="0"/>
              </a:spcAft>
              <a:buClr>
                <a:schemeClr val="tx1">
                  <a:lumMod val="75000"/>
                  <a:lumOff val="25000"/>
                </a:schemeClr>
              </a:buClr>
              <a:buNone/>
            </a:pPr>
            <a:r>
              <a:rPr lang="en-US" dirty="0" smtClean="0">
                <a:latin typeface="Calibri" pitchFamily="34" charset="0"/>
              </a:rPr>
              <a:t>•	Describe the cause and effect relationships between these shocks and stresses</a:t>
            </a:r>
          </a:p>
          <a:p>
            <a:pPr lvl="0" fontAlgn="base">
              <a:spcAft>
                <a:spcPct val="0"/>
              </a:spcAft>
              <a:buClr>
                <a:schemeClr val="tx1">
                  <a:lumMod val="75000"/>
                  <a:lumOff val="25000"/>
                </a:schemeClr>
              </a:buClr>
              <a:buNone/>
            </a:pPr>
            <a:r>
              <a:rPr lang="en-US" dirty="0" smtClean="0">
                <a:latin typeface="Calibri" pitchFamily="34" charset="0"/>
              </a:rPr>
              <a:t>•	Plot the likelihood and impact of shocks, to </a:t>
            </a:r>
            <a:r>
              <a:rPr lang="en-AU" dirty="0" smtClean="0">
                <a:latin typeface="Calibri" pitchFamily="34" charset="0"/>
              </a:rPr>
              <a:t>prioritise </a:t>
            </a:r>
            <a:r>
              <a:rPr lang="en-US" dirty="0" smtClean="0">
                <a:latin typeface="Calibri" pitchFamily="34" charset="0"/>
              </a:rPr>
              <a:t>the most severe ones both now and within the </a:t>
            </a:r>
            <a:r>
              <a:rPr lang="en-US" dirty="0" smtClean="0"/>
              <a:t>agre</a:t>
            </a:r>
            <a:r>
              <a:rPr lang="en-US" dirty="0" smtClean="0">
                <a:latin typeface="Calibri" pitchFamily="34" charset="0"/>
              </a:rPr>
              <a:t>ed timeframe.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What</a:t>
            </a:r>
            <a:r>
              <a:rPr lang="fr-BE" dirty="0" smtClean="0"/>
              <a:t> </a:t>
            </a:r>
            <a:r>
              <a:rPr lang="fr-BE" dirty="0" err="1" smtClean="0"/>
              <a:t>external</a:t>
            </a:r>
            <a:r>
              <a:rPr lang="fr-BE" dirty="0" smtClean="0"/>
              <a:t> </a:t>
            </a:r>
            <a:r>
              <a:rPr lang="fr-BE" dirty="0" err="1" smtClean="0"/>
              <a:t>events</a:t>
            </a:r>
            <a:r>
              <a:rPr lang="fr-BE" dirty="0" smtClean="0"/>
              <a:t> trigger change in the system </a:t>
            </a:r>
            <a:r>
              <a:rPr lang="fr-BE" dirty="0" err="1" smtClean="0"/>
              <a:t>under</a:t>
            </a:r>
            <a:r>
              <a:rPr lang="fr-BE" dirty="0" smtClean="0"/>
              <a:t> </a:t>
            </a:r>
            <a:r>
              <a:rPr lang="fr-BE" dirty="0" err="1" smtClean="0"/>
              <a:t>analysis</a:t>
            </a:r>
            <a:r>
              <a:rPr lang="fr-BE" dirty="0" smtClean="0"/>
              <a:t>?</a:t>
            </a:r>
            <a:endParaRPr lang="en-AU" dirty="0"/>
          </a:p>
        </p:txBody>
      </p:sp>
      <p:sp>
        <p:nvSpPr>
          <p:cNvPr id="3" name="Content Placeholder 2"/>
          <p:cNvSpPr>
            <a:spLocks noGrp="1"/>
          </p:cNvSpPr>
          <p:nvPr>
            <p:ph idx="1"/>
          </p:nvPr>
        </p:nvSpPr>
        <p:spPr>
          <a:xfrm>
            <a:off x="468000" y="1600200"/>
            <a:ext cx="8218800" cy="5257800"/>
          </a:xfrm>
        </p:spPr>
        <p:txBody>
          <a:bodyPr>
            <a:normAutofit lnSpcReduction="10000"/>
          </a:bodyPr>
          <a:lstStyle/>
          <a:p>
            <a:r>
              <a:rPr lang="en-AU" dirty="0" smtClean="0"/>
              <a:t>What key shocks and stresses have caused significant changes in the system?</a:t>
            </a:r>
          </a:p>
          <a:p>
            <a:r>
              <a:rPr lang="en-AU" dirty="0" smtClean="0"/>
              <a:t>Are there low-impact but high frequency events that have an important cumulative effect on the system?</a:t>
            </a:r>
          </a:p>
          <a:p>
            <a:r>
              <a:rPr lang="en-AU" dirty="0" smtClean="0"/>
              <a:t>Are there seasonal or cyclical events that have an important effect on the system?</a:t>
            </a:r>
          </a:p>
          <a:p>
            <a:r>
              <a:rPr lang="en-AU" dirty="0" smtClean="0"/>
              <a:t>What are the characteristics of the most important shocks affecting the system (nature, intensity, duration, frequency, impact, trigger)?</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latin typeface="Calibri" pitchFamily="34" charset="0"/>
              </a:rPr>
              <a:t>Workshop Objectives</a:t>
            </a:r>
            <a:endParaRPr lang="fr-BE" dirty="0">
              <a:latin typeface="Calibri" pitchFamily="34" charset="0"/>
            </a:endParaRPr>
          </a:p>
        </p:txBody>
      </p:sp>
      <p:sp>
        <p:nvSpPr>
          <p:cNvPr id="3" name="Content Placeholder 2"/>
          <p:cNvSpPr>
            <a:spLocks noGrp="1"/>
          </p:cNvSpPr>
          <p:nvPr>
            <p:ph idx="1"/>
          </p:nvPr>
        </p:nvSpPr>
        <p:spPr>
          <a:xfrm>
            <a:off x="0" y="1368152"/>
            <a:ext cx="8676000" cy="5733256"/>
          </a:xfrm>
        </p:spPr>
        <p:txBody>
          <a:bodyPr>
            <a:noAutofit/>
          </a:bodyPr>
          <a:lstStyle/>
          <a:p>
            <a:pPr>
              <a:buNone/>
            </a:pPr>
            <a:r>
              <a:rPr lang="en-US" sz="2800" dirty="0" smtClean="0">
                <a:latin typeface="Calibri" pitchFamily="34" charset="0"/>
              </a:rPr>
              <a:t>By the end of the workshop participants will be able to: </a:t>
            </a:r>
          </a:p>
          <a:p>
            <a:pPr>
              <a:buNone/>
            </a:pPr>
            <a:r>
              <a:rPr lang="en-US" sz="2800" dirty="0" smtClean="0">
                <a:latin typeface="Calibri" pitchFamily="34" charset="0"/>
              </a:rPr>
              <a:t>•	Describe concepts linked to resilience such as risks, shocks, stresses, vulnerabilities and capacities; </a:t>
            </a:r>
          </a:p>
          <a:p>
            <a:pPr>
              <a:buNone/>
            </a:pPr>
            <a:r>
              <a:rPr lang="en-US" sz="2800" dirty="0" smtClean="0">
                <a:latin typeface="Calibri" pitchFamily="34" charset="0"/>
              </a:rPr>
              <a:t>•	Share a vision of current and future risks and their impact on the system;</a:t>
            </a:r>
          </a:p>
          <a:p>
            <a:pPr>
              <a:buNone/>
            </a:pPr>
            <a:r>
              <a:rPr lang="en-US" sz="2800" dirty="0" smtClean="0">
                <a:latin typeface="Calibri" pitchFamily="34" charset="0"/>
              </a:rPr>
              <a:t>•	Develop a road map to boost the system’s resilience. </a:t>
            </a:r>
          </a:p>
        </p:txBody>
      </p:sp>
      <p:sp>
        <p:nvSpPr>
          <p:cNvPr id="4" name="TextBox 3"/>
          <p:cNvSpPr txBox="1"/>
          <p:nvPr/>
        </p:nvSpPr>
        <p:spPr>
          <a:xfrm>
            <a:off x="5724128" y="44624"/>
            <a:ext cx="3024336" cy="1200329"/>
          </a:xfrm>
          <a:prstGeom prst="rect">
            <a:avLst/>
          </a:prstGeom>
          <a:solidFill>
            <a:srgbClr val="92D050"/>
          </a:solidFill>
        </p:spPr>
        <p:txBody>
          <a:bodyPr wrap="square" rtlCol="0">
            <a:spAutoFit/>
          </a:bodyPr>
          <a:lstStyle/>
          <a:p>
            <a:r>
              <a:rPr lang="en-US" dirty="0" smtClean="0">
                <a:solidFill>
                  <a:srgbClr val="FF0000"/>
                </a:solidFill>
              </a:rPr>
              <a:t>[Fine tune the objectives according  to your specific context and scoping question]</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ocuments\OECD\rapport final\mapping risks Eastern DRC post atelier English.png"/>
          <p:cNvPicPr/>
          <p:nvPr/>
        </p:nvPicPr>
        <p:blipFill>
          <a:blip r:embed="rId3" cstate="print"/>
          <a:srcRect/>
          <a:stretch>
            <a:fillRect/>
          </a:stretch>
        </p:blipFill>
        <p:spPr bwMode="auto">
          <a:xfrm>
            <a:off x="1115616" y="1412776"/>
            <a:ext cx="6995120" cy="5030316"/>
          </a:xfrm>
          <a:prstGeom prst="rect">
            <a:avLst/>
          </a:prstGeom>
          <a:noFill/>
          <a:ln w="9525">
            <a:noFill/>
            <a:miter lim="800000"/>
            <a:headEnd/>
            <a:tailEnd/>
          </a:ln>
        </p:spPr>
      </p:pic>
      <p:sp>
        <p:nvSpPr>
          <p:cNvPr id="2" name="Title 1"/>
          <p:cNvSpPr>
            <a:spLocks noGrp="1"/>
          </p:cNvSpPr>
          <p:nvPr>
            <p:ph type="title"/>
          </p:nvPr>
        </p:nvSpPr>
        <p:spPr>
          <a:xfrm>
            <a:off x="1080000" y="237600"/>
            <a:ext cx="8064000" cy="1022400"/>
          </a:xfrm>
        </p:spPr>
        <p:txBody>
          <a:bodyPr/>
          <a:lstStyle/>
          <a:p>
            <a:r>
              <a:rPr lang="fr-BE" dirty="0" err="1" smtClean="0"/>
              <a:t>Analysing</a:t>
            </a:r>
            <a:r>
              <a:rPr lang="fr-BE" dirty="0" smtClean="0"/>
              <a:t> Causes and </a:t>
            </a:r>
            <a:r>
              <a:rPr lang="fr-BE" dirty="0" err="1"/>
              <a:t>E</a:t>
            </a:r>
            <a:r>
              <a:rPr lang="fr-BE" dirty="0" err="1" smtClean="0"/>
              <a:t>ffects</a:t>
            </a:r>
            <a:r>
              <a:rPr lang="fr-BE" dirty="0" smtClean="0"/>
              <a:t> </a:t>
            </a:r>
            <a:r>
              <a:rPr lang="fr-BE" dirty="0" err="1" smtClean="0"/>
              <a:t>between</a:t>
            </a:r>
            <a:r>
              <a:rPr lang="fr-BE" dirty="0" smtClean="0"/>
              <a:t> </a:t>
            </a:r>
            <a:r>
              <a:rPr lang="fr-BE" dirty="0" err="1"/>
              <a:t>S</a:t>
            </a:r>
            <a:r>
              <a:rPr lang="fr-BE" dirty="0" err="1" smtClean="0"/>
              <a:t>hocks</a:t>
            </a:r>
            <a:endParaRPr lang="fr-BE" dirty="0"/>
          </a:p>
        </p:txBody>
      </p:sp>
      <p:sp>
        <p:nvSpPr>
          <p:cNvPr id="5" name="TextBox 4"/>
          <p:cNvSpPr txBox="1"/>
          <p:nvPr/>
        </p:nvSpPr>
        <p:spPr>
          <a:xfrm>
            <a:off x="2843808" y="4293096"/>
            <a:ext cx="3024336" cy="1200329"/>
          </a:xfrm>
          <a:prstGeom prst="rect">
            <a:avLst/>
          </a:prstGeom>
          <a:solidFill>
            <a:srgbClr val="92D050"/>
          </a:solidFill>
        </p:spPr>
        <p:txBody>
          <a:bodyPr wrap="square" rtlCol="0">
            <a:spAutoFit/>
          </a:bodyPr>
          <a:lstStyle/>
          <a:p>
            <a:r>
              <a:rPr lang="en-US" dirty="0" smtClean="0">
                <a:solidFill>
                  <a:srgbClr val="FF0000"/>
                </a:solidFill>
              </a:rPr>
              <a:t>[Replace with a picture  of the cause and effect map you came up with for the Briefing Dossier]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AU" dirty="0" smtClean="0"/>
              <a:t>Causes and Effects between Shocks </a:t>
            </a:r>
            <a:endParaRPr lang="en-AU"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3</a:t>
            </a:r>
          </a:p>
        </p:txBody>
      </p:sp>
      <p:graphicFrame>
        <p:nvGraphicFramePr>
          <p:cNvPr id="8" name="Table 7"/>
          <p:cNvGraphicFramePr>
            <a:graphicFrameLocks noGrp="1"/>
          </p:cNvGraphicFramePr>
          <p:nvPr>
            <p:extLst>
              <p:ext uri="{D42A27DB-BD31-4B8C-83A1-F6EECF244321}">
                <p14:modId xmlns:p14="http://schemas.microsoft.com/office/powerpoint/2010/main" val="3139209902"/>
              </p:ext>
            </p:extLst>
          </p:nvPr>
        </p:nvGraphicFramePr>
        <p:xfrm>
          <a:off x="0" y="1495048"/>
          <a:ext cx="9144000" cy="1645920"/>
        </p:xfrm>
        <a:graphic>
          <a:graphicData uri="http://schemas.openxmlformats.org/drawingml/2006/table">
            <a:tbl>
              <a:tblPr firstRow="1" bandRow="1">
                <a:tableStyleId>{5C22544A-7EE6-4342-B048-85BDC9FD1C3A}</a:tableStyleId>
              </a:tblPr>
              <a:tblGrid>
                <a:gridCol w="7516579"/>
                <a:gridCol w="1627421"/>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latin typeface="Calibri" pitchFamily="34" charset="0"/>
                        </a:rPr>
                        <a:t>Per table</a:t>
                      </a:r>
                      <a:endParaRPr lang="fr-BE" sz="2400" b="1" noProof="0" dirty="0">
                        <a:latin typeface="Calibri" pitchFamily="34" charset="0"/>
                      </a:endParaRPr>
                    </a:p>
                  </a:txBody>
                  <a:tcPr/>
                </a:tc>
                <a:tc>
                  <a:txBody>
                    <a:bodyPr/>
                    <a:lstStyle/>
                    <a:p>
                      <a:r>
                        <a:rPr lang="fr-BE" sz="2400" b="1" noProof="0" dirty="0" smtClean="0">
                          <a:latin typeface="Calibri" pitchFamily="34" charset="0"/>
                        </a:rPr>
                        <a:t>Duration</a:t>
                      </a:r>
                      <a:endParaRPr lang="fr-BE" sz="2400" b="1" noProof="0" dirty="0">
                        <a:latin typeface="Calibri" pitchFamily="34" charset="0"/>
                      </a:endParaRPr>
                    </a:p>
                  </a:txBody>
                  <a:tcPr/>
                </a:tc>
              </a:tr>
              <a:tr h="838200">
                <a:tc>
                  <a:txBody>
                    <a:bodyPr/>
                    <a:lstStyle/>
                    <a:p>
                      <a:r>
                        <a:rPr lang="en-AU" sz="2400" b="1" baseline="0" noProof="0" dirty="0" smtClean="0">
                          <a:solidFill>
                            <a:schemeClr val="bg1">
                              <a:lumMod val="50000"/>
                            </a:schemeClr>
                          </a:solidFill>
                          <a:latin typeface="Calibri" pitchFamily="34" charset="0"/>
                        </a:rPr>
                        <a:t>Discuss the causes and effects of shocks and stresses impacting on the system under analysis. Add your comments/ additions/ modifications to the main page</a:t>
                      </a:r>
                      <a:endParaRPr lang="en-AU" sz="2400" b="1" noProof="0" dirty="0" smtClean="0">
                        <a:solidFill>
                          <a:schemeClr val="bg1">
                            <a:lumMod val="50000"/>
                          </a:schemeClr>
                        </a:solidFill>
                        <a:latin typeface="Calibri" pitchFamily="34" charset="0"/>
                      </a:endParaRPr>
                    </a:p>
                  </a:txBody>
                  <a:tcPr/>
                </a:tc>
                <a:tc>
                  <a:txBody>
                    <a:bodyPr/>
                    <a:lstStyle/>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30</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sp>
        <p:nvSpPr>
          <p:cNvPr id="7" name="TextBox 6"/>
          <p:cNvSpPr txBox="1"/>
          <p:nvPr/>
        </p:nvSpPr>
        <p:spPr>
          <a:xfrm>
            <a:off x="5868144" y="4365104"/>
            <a:ext cx="3024336" cy="1200329"/>
          </a:xfrm>
          <a:prstGeom prst="rect">
            <a:avLst/>
          </a:prstGeom>
          <a:solidFill>
            <a:srgbClr val="92D050"/>
          </a:solidFill>
        </p:spPr>
        <p:txBody>
          <a:bodyPr wrap="square" rtlCol="0">
            <a:spAutoFit/>
          </a:bodyPr>
          <a:lstStyle/>
          <a:p>
            <a:r>
              <a:rPr lang="en-US" dirty="0" smtClean="0">
                <a:solidFill>
                  <a:srgbClr val="FF0000"/>
                </a:solidFill>
              </a:rPr>
              <a:t>[Replace with a picture  of the causes and effects map you came up with for the Briefing </a:t>
            </a:r>
            <a:r>
              <a:rPr lang="en-US" dirty="0">
                <a:solidFill>
                  <a:srgbClr val="FF0000"/>
                </a:solidFill>
              </a:rPr>
              <a:t>D</a:t>
            </a:r>
            <a:r>
              <a:rPr lang="en-US" dirty="0" smtClean="0">
                <a:solidFill>
                  <a:srgbClr val="FF0000"/>
                </a:solidFill>
              </a:rPr>
              <a:t>ossier]</a:t>
            </a:r>
            <a:endParaRPr lang="en-US" dirty="0">
              <a:solidFill>
                <a:srgbClr val="FF0000"/>
              </a:solidFill>
            </a:endParaRPr>
          </a:p>
        </p:txBody>
      </p:sp>
      <p:pic>
        <p:nvPicPr>
          <p:cNvPr id="9" name="Picture 8" descr="C:\Users\User\Documents\OECD\rapport final\mapping risks Eastern DRC post atelier English.png"/>
          <p:cNvPicPr/>
          <p:nvPr/>
        </p:nvPicPr>
        <p:blipFill>
          <a:blip r:embed="rId3" cstate="print"/>
          <a:srcRect/>
          <a:stretch>
            <a:fillRect/>
          </a:stretch>
        </p:blipFill>
        <p:spPr bwMode="auto">
          <a:xfrm>
            <a:off x="0" y="3212976"/>
            <a:ext cx="5915000" cy="364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can we estimate each risk’s severity ?</a:t>
            </a:r>
            <a:endParaRPr lang="en-AU" dirty="0"/>
          </a:p>
        </p:txBody>
      </p:sp>
      <p:sp>
        <p:nvSpPr>
          <p:cNvPr id="3" name="Content Placeholder 2"/>
          <p:cNvSpPr>
            <a:spLocks noGrp="1"/>
          </p:cNvSpPr>
          <p:nvPr>
            <p:ph idx="1"/>
          </p:nvPr>
        </p:nvSpPr>
        <p:spPr>
          <a:xfrm>
            <a:off x="539552" y="1628800"/>
            <a:ext cx="8218800" cy="5229200"/>
          </a:xfrm>
        </p:spPr>
        <p:txBody>
          <a:bodyPr>
            <a:normAutofit/>
          </a:bodyPr>
          <a:lstStyle/>
          <a:p>
            <a:pPr>
              <a:buNone/>
            </a:pPr>
            <a:r>
              <a:rPr lang="en-AU" dirty="0" smtClean="0">
                <a:ea typeface="+mj-ea"/>
                <a:cs typeface="+mj-cs"/>
              </a:rPr>
              <a:t>Severity = likelihood </a:t>
            </a:r>
            <a:r>
              <a:rPr lang="en-AU" b="1" dirty="0" smtClean="0">
                <a:ea typeface="+mj-ea"/>
                <a:cs typeface="+mj-cs"/>
              </a:rPr>
              <a:t>*</a:t>
            </a:r>
            <a:r>
              <a:rPr lang="en-AU" dirty="0" smtClean="0">
                <a:ea typeface="+mj-ea"/>
                <a:cs typeface="+mj-cs"/>
              </a:rPr>
              <a:t> impact </a:t>
            </a:r>
          </a:p>
          <a:p>
            <a:pPr>
              <a:buNone/>
            </a:pPr>
            <a:endParaRPr lang="en-AU" dirty="0" smtClean="0">
              <a:ea typeface="+mj-ea"/>
              <a:cs typeface="+mj-cs"/>
            </a:endParaRPr>
          </a:p>
          <a:p>
            <a:r>
              <a:rPr lang="en-AU" sz="2800" dirty="0" smtClean="0">
                <a:ea typeface="+mj-ea"/>
                <a:cs typeface="+mj-cs"/>
              </a:rPr>
              <a:t>The</a:t>
            </a:r>
            <a:r>
              <a:rPr lang="en-AU" sz="2800" b="1" dirty="0" smtClean="0">
                <a:ea typeface="+mj-ea"/>
                <a:cs typeface="+mj-cs"/>
              </a:rPr>
              <a:t> likelihood of</a:t>
            </a:r>
            <a:r>
              <a:rPr lang="en-AU" sz="2800" dirty="0" smtClean="0">
                <a:ea typeface="+mj-ea"/>
                <a:cs typeface="+mj-cs"/>
              </a:rPr>
              <a:t> a risk becoming a shock can be estimated based on existing contingency plans and scenarios, and research forecasting.</a:t>
            </a:r>
          </a:p>
          <a:p>
            <a:pPr>
              <a:buNone/>
            </a:pPr>
            <a:endParaRPr lang="en-AU" sz="2800" dirty="0" smtClean="0">
              <a:ea typeface="+mj-ea"/>
              <a:cs typeface="+mj-cs"/>
            </a:endParaRPr>
          </a:p>
          <a:p>
            <a:r>
              <a:rPr lang="en-AU" sz="2800" dirty="0" smtClean="0">
                <a:ea typeface="+mj-ea"/>
                <a:cs typeface="+mj-cs"/>
              </a:rPr>
              <a:t>The </a:t>
            </a:r>
            <a:r>
              <a:rPr lang="en-AU" sz="2800" b="1" dirty="0" smtClean="0">
                <a:ea typeface="+mj-ea"/>
                <a:cs typeface="+mj-cs"/>
              </a:rPr>
              <a:t>impact</a:t>
            </a:r>
            <a:r>
              <a:rPr lang="en-AU" sz="2800" dirty="0" smtClean="0">
                <a:ea typeface="+mj-ea"/>
                <a:cs typeface="+mj-cs"/>
              </a:rPr>
              <a:t> of each risk on each part of the system can be ranked based on qualitative or quantitative data if available</a:t>
            </a:r>
            <a:r>
              <a:rPr lang="fr-BE" sz="2800" dirty="0" smtClean="0">
                <a:ea typeface="+mj-ea"/>
                <a:cs typeface="+mj-cs"/>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Risk </a:t>
            </a:r>
            <a:r>
              <a:rPr lang="en-US" dirty="0" err="1" smtClean="0"/>
              <a:t>Heatmap</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467544" y="1340768"/>
            <a:ext cx="7590012" cy="5517232"/>
          </a:xfrm>
          <a:prstGeom prst="rect">
            <a:avLst/>
          </a:prstGeom>
          <a:noFill/>
          <a:ln w="9525">
            <a:noFill/>
            <a:miter lim="800000"/>
            <a:headEnd/>
            <a:tailEnd/>
          </a:ln>
          <a:effectLst/>
        </p:spPr>
      </p:pic>
      <p:sp>
        <p:nvSpPr>
          <p:cNvPr id="5" name="TextBox 4"/>
          <p:cNvSpPr txBox="1"/>
          <p:nvPr/>
        </p:nvSpPr>
        <p:spPr>
          <a:xfrm>
            <a:off x="5868144" y="4365104"/>
            <a:ext cx="3024336" cy="1200329"/>
          </a:xfrm>
          <a:prstGeom prst="rect">
            <a:avLst/>
          </a:prstGeom>
          <a:solidFill>
            <a:srgbClr val="92D050"/>
          </a:solidFill>
        </p:spPr>
        <p:txBody>
          <a:bodyPr wrap="square" rtlCol="0">
            <a:spAutoFit/>
          </a:bodyPr>
          <a:lstStyle/>
          <a:p>
            <a:r>
              <a:rPr lang="en-US" dirty="0" smtClean="0">
                <a:solidFill>
                  <a:srgbClr val="FF0000"/>
                </a:solidFill>
              </a:rPr>
              <a:t>[Replace with a picture  of the risks </a:t>
            </a:r>
            <a:r>
              <a:rPr lang="en-US" dirty="0" err="1" smtClean="0">
                <a:solidFill>
                  <a:srgbClr val="FF0000"/>
                </a:solidFill>
              </a:rPr>
              <a:t>heatmap</a:t>
            </a:r>
            <a:r>
              <a:rPr lang="en-US" dirty="0" smtClean="0">
                <a:solidFill>
                  <a:srgbClr val="FF0000"/>
                </a:solidFill>
              </a:rPr>
              <a:t> you came up with for the Briefing </a:t>
            </a:r>
            <a:r>
              <a:rPr lang="en-US" dirty="0">
                <a:solidFill>
                  <a:srgbClr val="FF0000"/>
                </a:solidFill>
              </a:rPr>
              <a:t>D</a:t>
            </a:r>
            <a:r>
              <a:rPr lang="en-US" dirty="0" smtClean="0">
                <a:solidFill>
                  <a:srgbClr val="FF0000"/>
                </a:solidFill>
              </a:rPr>
              <a:t>ossier]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fr-BE" dirty="0" err="1" smtClean="0"/>
              <a:t>Review</a:t>
            </a:r>
            <a:r>
              <a:rPr lang="fr-BE" dirty="0" smtClean="0"/>
              <a:t> of </a:t>
            </a:r>
            <a:r>
              <a:rPr lang="fr-BE" dirty="0" err="1"/>
              <a:t>R</a:t>
            </a:r>
            <a:r>
              <a:rPr lang="fr-BE" dirty="0" err="1" smtClean="0"/>
              <a:t>isk</a:t>
            </a:r>
            <a:r>
              <a:rPr lang="fr-BE" dirty="0" smtClean="0"/>
              <a:t> </a:t>
            </a:r>
            <a:r>
              <a:rPr lang="fr-BE" dirty="0" err="1"/>
              <a:t>H</a:t>
            </a:r>
            <a:r>
              <a:rPr lang="fr-BE" dirty="0" err="1" smtClean="0"/>
              <a:t>eatmap</a:t>
            </a:r>
            <a:endParaRPr lang="fr-BE"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4</a:t>
            </a:r>
          </a:p>
        </p:txBody>
      </p:sp>
      <p:graphicFrame>
        <p:nvGraphicFramePr>
          <p:cNvPr id="8" name="Table 7"/>
          <p:cNvGraphicFramePr>
            <a:graphicFrameLocks noGrp="1"/>
          </p:cNvGraphicFramePr>
          <p:nvPr>
            <p:extLst>
              <p:ext uri="{D42A27DB-BD31-4B8C-83A1-F6EECF244321}">
                <p14:modId xmlns:p14="http://schemas.microsoft.com/office/powerpoint/2010/main" val="2444307769"/>
              </p:ext>
            </p:extLst>
          </p:nvPr>
        </p:nvGraphicFramePr>
        <p:xfrm>
          <a:off x="0" y="1412776"/>
          <a:ext cx="9144000" cy="5181600"/>
        </p:xfrm>
        <a:graphic>
          <a:graphicData uri="http://schemas.openxmlformats.org/drawingml/2006/table">
            <a:tbl>
              <a:tblPr firstRow="1" bandRow="1">
                <a:tableStyleId>{5C22544A-7EE6-4342-B048-85BDC9FD1C3A}</a:tableStyleId>
              </a:tblPr>
              <a:tblGrid>
                <a:gridCol w="7516579"/>
                <a:gridCol w="1627421"/>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latin typeface="Calibri" pitchFamily="34" charset="0"/>
                        </a:rPr>
                        <a:t>Group per table</a:t>
                      </a:r>
                      <a:endParaRPr lang="fr-BE" sz="2400" b="1" noProof="0" dirty="0">
                        <a:latin typeface="Calibri" pitchFamily="34" charset="0"/>
                      </a:endParaRPr>
                    </a:p>
                  </a:txBody>
                  <a:tcPr/>
                </a:tc>
                <a:tc>
                  <a:txBody>
                    <a:bodyPr/>
                    <a:lstStyle/>
                    <a:p>
                      <a:r>
                        <a:rPr lang="fr-BE" sz="2400" b="1" noProof="0" dirty="0" smtClean="0">
                          <a:latin typeface="Calibri" pitchFamily="34" charset="0"/>
                        </a:rPr>
                        <a:t>Duration</a:t>
                      </a:r>
                      <a:endParaRPr lang="fr-BE" sz="2400" b="1" noProof="0" dirty="0">
                        <a:latin typeface="Calibri" pitchFamily="34" charset="0"/>
                      </a:endParaRPr>
                    </a:p>
                  </a:txBody>
                  <a:tcPr/>
                </a:tc>
              </a:tr>
              <a:tr h="838200">
                <a:tc>
                  <a:txBody>
                    <a:bodyPr/>
                    <a:lstStyle/>
                    <a:p>
                      <a:r>
                        <a:rPr lang="en-AU" sz="2800" kern="1200" noProof="0" dirty="0" smtClean="0">
                          <a:solidFill>
                            <a:schemeClr val="bg1">
                              <a:lumMod val="50000"/>
                            </a:schemeClr>
                          </a:solidFill>
                          <a:latin typeface="Calibri" pitchFamily="34" charset="0"/>
                          <a:ea typeface="+mn-ea"/>
                          <a:cs typeface="+mn-cs"/>
                        </a:rPr>
                        <a:t>For each</a:t>
                      </a:r>
                      <a:r>
                        <a:rPr lang="en-AU" sz="2800" kern="1200" baseline="0" noProof="0" dirty="0" smtClean="0">
                          <a:solidFill>
                            <a:schemeClr val="bg1">
                              <a:lumMod val="50000"/>
                            </a:schemeClr>
                          </a:solidFill>
                          <a:latin typeface="Calibri" pitchFamily="34" charset="0"/>
                          <a:ea typeface="+mn-ea"/>
                          <a:cs typeface="+mn-cs"/>
                        </a:rPr>
                        <a:t> point or triangle representing a risk:</a:t>
                      </a:r>
                    </a:p>
                    <a:p>
                      <a:endParaRPr lang="en-AU" sz="2800" kern="1200" baseline="0" noProof="0" dirty="0" smtClean="0">
                        <a:solidFill>
                          <a:schemeClr val="bg1">
                            <a:lumMod val="50000"/>
                          </a:schemeClr>
                        </a:solidFill>
                        <a:latin typeface="Calibri" pitchFamily="34" charset="0"/>
                        <a:ea typeface="+mn-ea"/>
                        <a:cs typeface="+mn-cs"/>
                      </a:endParaRPr>
                    </a:p>
                    <a:p>
                      <a:pPr>
                        <a:buFont typeface="Arial" pitchFamily="34" charset="0"/>
                        <a:buChar char="•"/>
                      </a:pPr>
                      <a:r>
                        <a:rPr lang="en-AU" sz="2800" kern="1200" baseline="0" noProof="0" dirty="0" smtClean="0">
                          <a:solidFill>
                            <a:schemeClr val="bg1">
                              <a:lumMod val="50000"/>
                            </a:schemeClr>
                          </a:solidFill>
                          <a:latin typeface="Calibri" pitchFamily="34" charset="0"/>
                          <a:ea typeface="+mn-ea"/>
                          <a:cs typeface="+mn-cs"/>
                        </a:rPr>
                        <a:t> Discuss if you agree on its position (</a:t>
                      </a:r>
                      <a:r>
                        <a:rPr lang="en-AU" sz="2400" i="1" kern="1200" baseline="0" noProof="0" dirty="0" smtClean="0">
                          <a:solidFill>
                            <a:schemeClr val="bg1">
                              <a:lumMod val="50000"/>
                            </a:schemeClr>
                          </a:solidFill>
                          <a:latin typeface="Calibri" pitchFamily="34" charset="0"/>
                          <a:ea typeface="+mn-ea"/>
                          <a:cs typeface="+mn-cs"/>
                        </a:rPr>
                        <a:t>you can refer to the Briefing Dossier’s risks sheets).</a:t>
                      </a:r>
                    </a:p>
                    <a:p>
                      <a:pPr>
                        <a:buFont typeface="Arial" pitchFamily="34" charset="0"/>
                        <a:buChar char="•"/>
                      </a:pPr>
                      <a:endParaRPr lang="en-AU" sz="2800" i="1" kern="1200" baseline="0" noProof="0" dirty="0" smtClean="0">
                        <a:solidFill>
                          <a:schemeClr val="bg1">
                            <a:lumMod val="50000"/>
                          </a:schemeClr>
                        </a:solidFill>
                        <a:latin typeface="Calibri" pitchFamily="34" charset="0"/>
                        <a:ea typeface="+mn-ea"/>
                        <a:cs typeface="+mn-cs"/>
                      </a:endParaRPr>
                    </a:p>
                    <a:p>
                      <a:pPr>
                        <a:buFont typeface="Arial" pitchFamily="34" charset="0"/>
                        <a:buChar char="•"/>
                      </a:pPr>
                      <a:r>
                        <a:rPr lang="en-AU" sz="2800" kern="1200" baseline="0" noProof="0" dirty="0" smtClean="0">
                          <a:solidFill>
                            <a:schemeClr val="bg1">
                              <a:lumMod val="50000"/>
                            </a:schemeClr>
                          </a:solidFill>
                          <a:latin typeface="Calibri" pitchFamily="34" charset="0"/>
                          <a:ea typeface="+mn-ea"/>
                          <a:cs typeface="+mn-cs"/>
                        </a:rPr>
                        <a:t> Draw a black arrow towards the area where the risk should be positioned now</a:t>
                      </a:r>
                    </a:p>
                    <a:p>
                      <a:pPr>
                        <a:buFont typeface="Arial" pitchFamily="34" charset="0"/>
                        <a:buChar char="•"/>
                      </a:pPr>
                      <a:endParaRPr lang="en-AU" sz="2800" kern="1200" baseline="0" noProof="0" dirty="0" smtClean="0">
                        <a:solidFill>
                          <a:schemeClr val="bg1">
                            <a:lumMod val="50000"/>
                          </a:schemeClr>
                        </a:solidFill>
                        <a:latin typeface="Calibri" pitchFamily="34" charset="0"/>
                        <a:ea typeface="+mn-ea"/>
                        <a:cs typeface="+mn-cs"/>
                      </a:endParaRPr>
                    </a:p>
                    <a:p>
                      <a:pPr>
                        <a:buFont typeface="Arial" pitchFamily="34" charset="0"/>
                        <a:buChar char="•"/>
                      </a:pPr>
                      <a:r>
                        <a:rPr lang="en-AU" sz="2800" kern="1200" baseline="0" noProof="0" dirty="0" smtClean="0">
                          <a:solidFill>
                            <a:schemeClr val="bg1">
                              <a:lumMod val="50000"/>
                            </a:schemeClr>
                          </a:solidFill>
                          <a:latin typeface="Calibri" pitchFamily="34" charset="0"/>
                          <a:ea typeface="+mn-ea"/>
                          <a:cs typeface="+mn-cs"/>
                        </a:rPr>
                        <a:t> Draw a red arrow towards the area  where the risk will be positioned in the future, within the timeframe of the analysis</a:t>
                      </a:r>
                    </a:p>
                  </a:txBody>
                  <a:tcPr/>
                </a:tc>
                <a:tc>
                  <a:txBody>
                    <a:bodyPr/>
                    <a:lstStyle/>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20</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pic>
        <p:nvPicPr>
          <p:cNvPr id="7" name="Picture 2"/>
          <p:cNvPicPr>
            <a:picLocks noChangeAspect="1" noChangeArrowheads="1"/>
          </p:cNvPicPr>
          <p:nvPr/>
        </p:nvPicPr>
        <p:blipFill>
          <a:blip r:embed="rId3" cstate="print"/>
          <a:srcRect/>
          <a:stretch>
            <a:fillRect/>
          </a:stretch>
        </p:blipFill>
        <p:spPr bwMode="auto">
          <a:xfrm>
            <a:off x="7162784" y="4005064"/>
            <a:ext cx="1981216" cy="144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of Module Objectives </a:t>
            </a:r>
            <a:endParaRPr lang="en-AU" dirty="0"/>
          </a:p>
        </p:txBody>
      </p:sp>
      <p:sp>
        <p:nvSpPr>
          <p:cNvPr id="6" name="Content Placeholder 2"/>
          <p:cNvSpPr>
            <a:spLocks noGrp="1"/>
          </p:cNvSpPr>
          <p:nvPr>
            <p:ph idx="1"/>
          </p:nvPr>
        </p:nvSpPr>
        <p:spPr>
          <a:xfrm>
            <a:off x="468000" y="1600200"/>
            <a:ext cx="8218800" cy="4525963"/>
          </a:xfrm>
        </p:spPr>
        <p:txBody>
          <a:bodyPr>
            <a:normAutofit/>
          </a:bodyPr>
          <a:lstStyle/>
          <a:p>
            <a:pPr lvl="0" fontAlgn="base">
              <a:spcAft>
                <a:spcPct val="0"/>
              </a:spcAft>
              <a:buClr>
                <a:schemeClr val="tx1">
                  <a:lumMod val="75000"/>
                  <a:lumOff val="25000"/>
                </a:schemeClr>
              </a:buClr>
              <a:buNone/>
            </a:pPr>
            <a:r>
              <a:rPr lang="en-US" dirty="0" smtClean="0">
                <a:latin typeface="Calibri" pitchFamily="34" charset="0"/>
              </a:rPr>
              <a:t>•	</a:t>
            </a:r>
            <a:r>
              <a:rPr lang="en-AU" dirty="0" smtClean="0">
                <a:latin typeface="Calibri" pitchFamily="34" charset="0"/>
              </a:rPr>
              <a:t>Identify the key events and stresses that have impacted on and will impact on the system under analysis </a:t>
            </a:r>
          </a:p>
          <a:p>
            <a:pPr lvl="0" fontAlgn="base">
              <a:spcAft>
                <a:spcPct val="0"/>
              </a:spcAft>
              <a:buClr>
                <a:schemeClr val="tx1">
                  <a:lumMod val="75000"/>
                  <a:lumOff val="25000"/>
                </a:schemeClr>
              </a:buClr>
              <a:buNone/>
            </a:pPr>
            <a:r>
              <a:rPr lang="en-AU" dirty="0" smtClean="0">
                <a:latin typeface="Calibri" pitchFamily="34" charset="0"/>
              </a:rPr>
              <a:t>•	Describe the cause and effect relationships between these shocks and stresses</a:t>
            </a:r>
          </a:p>
          <a:p>
            <a:pPr lvl="0" fontAlgn="base">
              <a:spcAft>
                <a:spcPct val="0"/>
              </a:spcAft>
              <a:buClr>
                <a:schemeClr val="tx1">
                  <a:lumMod val="75000"/>
                  <a:lumOff val="25000"/>
                </a:schemeClr>
              </a:buClr>
              <a:buNone/>
            </a:pPr>
            <a:r>
              <a:rPr lang="en-AU" dirty="0" smtClean="0">
                <a:latin typeface="Calibri" pitchFamily="34" charset="0"/>
              </a:rPr>
              <a:t>•	Plot the likelihood and impact of shocks, to prioritise the most severe ones both now and within the selected timeframe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38606"/>
            <a:ext cx="7056416" cy="2471382"/>
          </a:xfrm>
        </p:spPr>
        <p:txBody>
          <a:bodyPr/>
          <a:lstStyle/>
          <a:p>
            <a:r>
              <a:rPr lang="en-GB" dirty="0" smtClean="0"/>
              <a:t>module 2 </a:t>
            </a:r>
            <a:br>
              <a:rPr lang="en-GB" dirty="0" smtClean="0"/>
            </a:br>
            <a:r>
              <a:rPr lang="en-GB" dirty="0" smtClean="0"/>
              <a:t/>
            </a:r>
            <a:br>
              <a:rPr lang="en-GB" dirty="0" smtClean="0"/>
            </a:br>
            <a:r>
              <a:rPr lang="fr-FR" dirty="0" smtClean="0"/>
              <a:t> </a:t>
            </a:r>
            <a:r>
              <a:rPr lang="fr-FR" dirty="0" err="1" smtClean="0"/>
              <a:t>analysis</a:t>
            </a:r>
            <a:r>
              <a:rPr lang="fr-FR" dirty="0" smtClean="0"/>
              <a:t> of  </a:t>
            </a:r>
            <a:r>
              <a:rPr lang="fr-FR" dirty="0" err="1" smtClean="0"/>
              <a:t>characteristics</a:t>
            </a:r>
            <a:r>
              <a:rPr lang="fr-FR" dirty="0" smtClean="0"/>
              <a:t> </a:t>
            </a:r>
            <a:br>
              <a:rPr lang="fr-FR" dirty="0" smtClean="0"/>
            </a:br>
            <a:r>
              <a:rPr lang="fr-FR" dirty="0" smtClean="0"/>
              <a:t>of the</a:t>
            </a:r>
            <a:r>
              <a:rPr lang="en-GB" dirty="0" smtClean="0"/>
              <a:t/>
            </a:r>
            <a:br>
              <a:rPr lang="en-GB" dirty="0" smtClean="0"/>
            </a:br>
            <a:r>
              <a:rPr lang="fr-FR" dirty="0" smtClean="0"/>
              <a:t> </a:t>
            </a:r>
            <a:r>
              <a:rPr lang="fr-FR" dirty="0" err="1" smtClean="0"/>
              <a:t>system’s</a:t>
            </a:r>
            <a:r>
              <a:rPr lang="fr-FR" dirty="0" smtClean="0"/>
              <a:t> components</a:t>
            </a:r>
            <a:endParaRPr lang="en-GB" dirty="0"/>
          </a:p>
        </p:txBody>
      </p:sp>
      <p:sp>
        <p:nvSpPr>
          <p:cNvPr id="4" name="TextBox 3"/>
          <p:cNvSpPr txBox="1"/>
          <p:nvPr/>
        </p:nvSpPr>
        <p:spPr>
          <a:xfrm>
            <a:off x="3275856" y="3212976"/>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36512" y="3212976"/>
            <a:ext cx="4139952" cy="3104964"/>
          </a:xfrm>
          <a:prstGeom prst="rect">
            <a:avLst/>
          </a:prstGeom>
          <a:solidFill>
            <a:schemeClr val="tx1"/>
          </a:solidFill>
          <a:ln w="9525">
            <a:noFill/>
            <a:miter lim="800000"/>
            <a:headEnd/>
            <a:tailEnd/>
          </a:ln>
          <a:effectLst/>
        </p:spPr>
      </p:pic>
      <p:sp>
        <p:nvSpPr>
          <p:cNvPr id="6" name="Oval 5"/>
          <p:cNvSpPr/>
          <p:nvPr/>
        </p:nvSpPr>
        <p:spPr>
          <a:xfrm>
            <a:off x="1043608" y="2753544"/>
            <a:ext cx="936104" cy="4104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Module </a:t>
            </a:r>
            <a:r>
              <a:rPr lang="fr-BE" dirty="0" err="1" smtClean="0"/>
              <a:t>Aim</a:t>
            </a:r>
            <a:endParaRPr lang="fr-BE" dirty="0"/>
          </a:p>
        </p:txBody>
      </p:sp>
      <p:sp>
        <p:nvSpPr>
          <p:cNvPr id="4" name="Content Placeholder 2"/>
          <p:cNvSpPr>
            <a:spLocks noGrp="1"/>
          </p:cNvSpPr>
          <p:nvPr>
            <p:ph idx="1"/>
          </p:nvPr>
        </p:nvSpPr>
        <p:spPr>
          <a:xfrm>
            <a:off x="251520" y="1268760"/>
            <a:ext cx="8676000" cy="2492896"/>
          </a:xfrm>
        </p:spPr>
        <p:txBody>
          <a:bodyPr>
            <a:noAutofit/>
          </a:bodyPr>
          <a:lstStyle/>
          <a:p>
            <a:pPr marL="0" indent="0">
              <a:buNone/>
            </a:pPr>
            <a:r>
              <a:rPr lang="en-US" dirty="0" smtClean="0">
                <a:latin typeface="Calibri" pitchFamily="34" charset="0"/>
              </a:rPr>
              <a:t>Explain how  </a:t>
            </a:r>
            <a:r>
              <a:rPr lang="en-US" dirty="0" smtClean="0"/>
              <a:t>different </a:t>
            </a:r>
            <a:r>
              <a:rPr lang="en-US" dirty="0" smtClean="0">
                <a:latin typeface="Calibri" pitchFamily="34" charset="0"/>
              </a:rPr>
              <a:t>risks affect the various components of the system differently, depending on capacities and vulnerabilities, and on cascading impacts or new opportunities triggered by shocks</a:t>
            </a:r>
            <a:endParaRPr lang="en-US" dirty="0">
              <a:latin typeface="Calibri" pitchFamily="34" charset="0"/>
            </a:endParaRPr>
          </a:p>
        </p:txBody>
      </p:sp>
      <p:sp>
        <p:nvSpPr>
          <p:cNvPr id="6" name="TextBox 5"/>
          <p:cNvSpPr txBox="1"/>
          <p:nvPr/>
        </p:nvSpPr>
        <p:spPr>
          <a:xfrm>
            <a:off x="3131840" y="3933056"/>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a:t>
            </a:r>
            <a:endParaRPr lang="en-US" dirty="0"/>
          </a:p>
        </p:txBody>
      </p:sp>
      <p:sp>
        <p:nvSpPr>
          <p:cNvPr id="3" name="Content Placeholder 2"/>
          <p:cNvSpPr>
            <a:spLocks noGrp="1"/>
          </p:cNvSpPr>
          <p:nvPr>
            <p:ph idx="1"/>
          </p:nvPr>
        </p:nvSpPr>
        <p:spPr>
          <a:xfrm>
            <a:off x="467544" y="1412776"/>
            <a:ext cx="8218800" cy="4525963"/>
          </a:xfrm>
        </p:spPr>
        <p:txBody>
          <a:bodyPr>
            <a:normAutofit lnSpcReduction="10000"/>
          </a:bodyPr>
          <a:lstStyle/>
          <a:p>
            <a:pPr fontAlgn="base">
              <a:spcAft>
                <a:spcPct val="0"/>
              </a:spcAft>
              <a:buClr>
                <a:schemeClr val="tx1">
                  <a:lumMod val="75000"/>
                  <a:lumOff val="25000"/>
                </a:schemeClr>
              </a:buClr>
              <a:buNone/>
            </a:pPr>
            <a:r>
              <a:rPr lang="en-US" dirty="0" smtClean="0"/>
              <a:t>•	Explain why some components are less affected and some more affected by shocks </a:t>
            </a:r>
          </a:p>
          <a:p>
            <a:pPr fontAlgn="base">
              <a:spcAft>
                <a:spcPct val="0"/>
              </a:spcAft>
              <a:buClr>
                <a:schemeClr val="tx1">
                  <a:lumMod val="75000"/>
                  <a:lumOff val="25000"/>
                </a:schemeClr>
              </a:buClr>
              <a:buNone/>
            </a:pPr>
            <a:r>
              <a:rPr lang="en-US" dirty="0" smtClean="0"/>
              <a:t>•	Identify key variables in terms of vulnerabilities and existing capacities, that explain the impact of the risk landscape on the system</a:t>
            </a:r>
          </a:p>
          <a:p>
            <a:pPr fontAlgn="base">
              <a:spcAft>
                <a:spcPct val="0"/>
              </a:spcAft>
              <a:buClr>
                <a:schemeClr val="tx1">
                  <a:lumMod val="75000"/>
                  <a:lumOff val="25000"/>
                </a:schemeClr>
              </a:buClr>
              <a:buNone/>
            </a:pPr>
            <a:r>
              <a:rPr lang="en-US" dirty="0" smtClean="0"/>
              <a:t>•	Identify links between key system components which accelerate vulnerabilities or capacities</a:t>
            </a:r>
          </a:p>
          <a:p>
            <a:pPr fontAlgn="base">
              <a:spcAft>
                <a:spcPct val="0"/>
              </a:spcAft>
              <a:buClr>
                <a:schemeClr val="tx1">
                  <a:lumMod val="75000"/>
                  <a:lumOff val="25000"/>
                </a:schemeClr>
              </a:buClr>
            </a:pPr>
            <a:r>
              <a:rPr lang="en-US" dirty="0" smtClean="0"/>
              <a:t>List existing capacities </a:t>
            </a:r>
            <a:r>
              <a:rPr lang="en-US" dirty="0"/>
              <a:t>o</a:t>
            </a:r>
            <a:r>
              <a:rPr lang="en-US" dirty="0" smtClean="0"/>
              <a:t>f priority components</a:t>
            </a:r>
          </a:p>
          <a:p>
            <a:pPr fontAlgn="base">
              <a:spcAft>
                <a:spcPct val="0"/>
              </a:spcAft>
              <a:buClr>
                <a:schemeClr val="tx1">
                  <a:lumMod val="75000"/>
                  <a:lumOff val="25000"/>
                </a:schemeClr>
              </a:buClr>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628800"/>
            <a:ext cx="9144000" cy="3672407"/>
          </a:xfrm>
          <a:prstGeom prst="rect">
            <a:avLst/>
          </a:prstGeom>
          <a:noFill/>
          <a:ln w="9525">
            <a:noFill/>
            <a:miter lim="800000"/>
            <a:headEnd/>
            <a:tailEnd/>
          </a:ln>
        </p:spPr>
      </p:pic>
      <p:sp>
        <p:nvSpPr>
          <p:cNvPr id="2" name="Title 1"/>
          <p:cNvSpPr>
            <a:spLocks noGrp="1"/>
          </p:cNvSpPr>
          <p:nvPr>
            <p:ph type="title"/>
          </p:nvPr>
        </p:nvSpPr>
        <p:spPr>
          <a:xfrm>
            <a:off x="1080000" y="237600"/>
            <a:ext cx="8064000" cy="1022400"/>
          </a:xfrm>
        </p:spPr>
        <p:txBody>
          <a:bodyPr/>
          <a:lstStyle/>
          <a:p>
            <a:r>
              <a:rPr lang="fr-BE" dirty="0" err="1" smtClean="0"/>
              <a:t>What</a:t>
            </a:r>
            <a:r>
              <a:rPr lang="fr-BE" dirty="0" smtClean="0"/>
              <a:t> </a:t>
            </a:r>
            <a:r>
              <a:rPr lang="fr-BE" dirty="0" err="1" smtClean="0"/>
              <a:t>is</a:t>
            </a:r>
            <a:r>
              <a:rPr lang="fr-BE" dirty="0" smtClean="0"/>
              <a:t> the </a:t>
            </a:r>
            <a:r>
              <a:rPr lang="fr-BE" dirty="0" err="1"/>
              <a:t>S</a:t>
            </a:r>
            <a:r>
              <a:rPr lang="fr-BE" dirty="0" err="1" smtClean="0"/>
              <a:t>ustainable</a:t>
            </a:r>
            <a:r>
              <a:rPr lang="fr-BE" dirty="0" smtClean="0"/>
              <a:t> </a:t>
            </a:r>
            <a:r>
              <a:rPr lang="fr-BE" dirty="0" err="1" smtClean="0"/>
              <a:t>Livelihoods</a:t>
            </a:r>
            <a:r>
              <a:rPr lang="fr-BE" dirty="0" smtClean="0"/>
              <a:t> </a:t>
            </a:r>
            <a:r>
              <a:rPr lang="fr-BE" dirty="0" err="1"/>
              <a:t>A</a:t>
            </a:r>
            <a:r>
              <a:rPr lang="fr-BE" dirty="0" err="1" smtClean="0"/>
              <a:t>pproach</a:t>
            </a:r>
            <a:r>
              <a:rPr lang="fr-BE" dirty="0" smtClean="0"/>
              <a:t>?</a:t>
            </a:r>
            <a:endParaRPr lang="fr-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Rules/P</a:t>
            </a:r>
            <a:r>
              <a:rPr lang="en-US" dirty="0" smtClean="0">
                <a:latin typeface="Calibri" pitchFamily="34" charset="0"/>
              </a:rPr>
              <a:t>rinciples of effective collaboration </a:t>
            </a:r>
            <a:endParaRPr lang="fr-BE" dirty="0">
              <a:latin typeface="Calibri" pitchFamily="34" charset="0"/>
            </a:endParaRPr>
          </a:p>
        </p:txBody>
      </p:sp>
      <p:sp>
        <p:nvSpPr>
          <p:cNvPr id="3" name="Content Placeholder 2"/>
          <p:cNvSpPr>
            <a:spLocks noGrp="1"/>
          </p:cNvSpPr>
          <p:nvPr>
            <p:ph idx="1"/>
          </p:nvPr>
        </p:nvSpPr>
        <p:spPr>
          <a:xfrm>
            <a:off x="0" y="1368152"/>
            <a:ext cx="8676000" cy="5733256"/>
          </a:xfrm>
        </p:spPr>
        <p:txBody>
          <a:bodyPr>
            <a:noAutofit/>
          </a:bodyPr>
          <a:lstStyle/>
          <a:p>
            <a:pPr fontAlgn="base">
              <a:spcAft>
                <a:spcPct val="0"/>
              </a:spcAft>
            </a:pPr>
            <a:r>
              <a:rPr lang="en-US" dirty="0" smtClean="0"/>
              <a:t>Keep</a:t>
            </a:r>
            <a:r>
              <a:rPr lang="en-US" dirty="0" smtClean="0">
                <a:latin typeface="Calibri" pitchFamily="34" charset="0"/>
              </a:rPr>
              <a:t> your mobile on silent</a:t>
            </a:r>
          </a:p>
          <a:p>
            <a:pPr fontAlgn="base">
              <a:spcAft>
                <a:spcPct val="0"/>
              </a:spcAft>
            </a:pPr>
            <a:r>
              <a:rPr lang="en-US" dirty="0" smtClean="0">
                <a:latin typeface="Calibri" pitchFamily="34" charset="0"/>
              </a:rPr>
              <a:t>Close your laptop during all sessions</a:t>
            </a:r>
          </a:p>
          <a:p>
            <a:pPr fontAlgn="base">
              <a:spcAft>
                <a:spcPct val="0"/>
              </a:spcAft>
            </a:pPr>
            <a:r>
              <a:rPr lang="en-US" dirty="0" smtClean="0">
                <a:latin typeface="Calibri" pitchFamily="34" charset="0"/>
              </a:rPr>
              <a:t>Be punctual, including after breaks</a:t>
            </a:r>
          </a:p>
          <a:p>
            <a:pPr fontAlgn="base">
              <a:spcAft>
                <a:spcPct val="0"/>
              </a:spcAft>
            </a:pPr>
            <a:r>
              <a:rPr lang="en-US" dirty="0" smtClean="0">
                <a:latin typeface="Calibri" pitchFamily="34" charset="0"/>
              </a:rPr>
              <a:t>Participate and listen actively</a:t>
            </a:r>
          </a:p>
          <a:p>
            <a:pPr fontAlgn="base">
              <a:spcAft>
                <a:spcPct val="0"/>
              </a:spcAft>
            </a:pPr>
            <a:r>
              <a:rPr lang="en-US" dirty="0" smtClean="0">
                <a:latin typeface="Calibri" pitchFamily="34" charset="0"/>
              </a:rPr>
              <a:t>Stay on the topic</a:t>
            </a:r>
          </a:p>
          <a:p>
            <a:pPr fontAlgn="base">
              <a:spcAft>
                <a:spcPct val="0"/>
              </a:spcAft>
            </a:pPr>
            <a:r>
              <a:rPr lang="en-US" dirty="0" smtClean="0">
                <a:latin typeface="Calibri" pitchFamily="34" charset="0"/>
              </a:rPr>
              <a:t>Ensure there is one conversation at a time</a:t>
            </a:r>
          </a:p>
          <a:p>
            <a:pPr fontAlgn="base">
              <a:spcAft>
                <a:spcPct val="0"/>
              </a:spcAft>
            </a:pPr>
            <a:r>
              <a:rPr lang="en-US" dirty="0" smtClean="0">
                <a:latin typeface="Calibri" pitchFamily="34" charset="0"/>
              </a:rPr>
              <a:t>Respect each other</a:t>
            </a:r>
          </a:p>
          <a:p>
            <a:pPr fontAlgn="base">
              <a:spcAft>
                <a:spcPct val="0"/>
              </a:spcAft>
              <a:buNone/>
            </a:pPr>
            <a:endParaRPr lang="en-US" dirty="0" smtClean="0">
              <a:latin typeface="Calibri" pitchFamily="34" charset="0"/>
            </a:endParaRPr>
          </a:p>
          <a:p>
            <a:pPr indent="4763" fontAlgn="base">
              <a:spcAft>
                <a:spcPct val="0"/>
              </a:spcAft>
              <a:buNone/>
            </a:pPr>
            <a:r>
              <a:rPr lang="en-US" sz="2800" b="1" i="1" dirty="0" smtClean="0">
                <a:latin typeface="Calibri" pitchFamily="34" charset="0"/>
              </a:rPr>
              <a:t>Any additional points ?</a:t>
            </a: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endParaRPr lang="fr-FR" smtClean="0">
              <a:latin typeface="Arial" charset="0"/>
            </a:endParaRPr>
          </a:p>
        </p:txBody>
      </p:sp>
      <p:pic>
        <p:nvPicPr>
          <p:cNvPr id="16386" name="Picture 3"/>
          <p:cNvPicPr>
            <a:picLocks noChangeAspect="1" noChangeArrowheads="1"/>
          </p:cNvPicPr>
          <p:nvPr/>
        </p:nvPicPr>
        <p:blipFill>
          <a:blip r:embed="rId3" cstate="print"/>
          <a:srcRect/>
          <a:stretch>
            <a:fillRect/>
          </a:stretch>
        </p:blipFill>
        <p:spPr bwMode="auto">
          <a:xfrm>
            <a:off x="0" y="-76200"/>
            <a:ext cx="9144000" cy="694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8064000" cy="1022400"/>
          </a:xfrm>
        </p:spPr>
        <p:txBody>
          <a:bodyPr/>
          <a:lstStyle/>
          <a:p>
            <a:r>
              <a:rPr lang="en-AU" dirty="0" smtClean="0"/>
              <a:t>Examples of Assets per Capital Group</a:t>
            </a:r>
            <a:endParaRPr lang="en-AU" dirty="0"/>
          </a:p>
        </p:txBody>
      </p:sp>
      <p:sp>
        <p:nvSpPr>
          <p:cNvPr id="52" name="TextBox 4"/>
          <p:cNvSpPr txBox="1"/>
          <p:nvPr/>
        </p:nvSpPr>
        <p:spPr>
          <a:xfrm>
            <a:off x="5722168" y="2276872"/>
            <a:ext cx="3818384" cy="1815882"/>
          </a:xfrm>
          <a:prstGeom prst="rect">
            <a:avLst/>
          </a:prstGeom>
          <a:noFill/>
        </p:spPr>
        <p:txBody>
          <a:bodyPr wrap="square" rtlCol="0">
            <a:spAutoFit/>
          </a:bodyPr>
          <a:lstStyle/>
          <a:p>
            <a:pPr marL="236538" indent="-125413">
              <a:buFont typeface="Arial" pitchFamily="34" charset="0"/>
              <a:buChar char="•"/>
            </a:pPr>
            <a:r>
              <a:rPr lang="en-US" sz="1400" dirty="0" smtClean="0">
                <a:latin typeface="Calibri" pitchFamily="34" charset="0"/>
              </a:rPr>
              <a:t>Participation in community meetings </a:t>
            </a:r>
          </a:p>
          <a:p>
            <a:pPr marL="236538" indent="-125413">
              <a:buFont typeface="Arial" pitchFamily="34" charset="0"/>
              <a:buChar char="•"/>
            </a:pPr>
            <a:r>
              <a:rPr lang="en-US" sz="1400" dirty="0" smtClean="0">
                <a:latin typeface="Calibri" pitchFamily="34" charset="0"/>
              </a:rPr>
              <a:t>Participation in community organizations influencing local power </a:t>
            </a:r>
          </a:p>
          <a:p>
            <a:pPr marL="236538" indent="-125413">
              <a:buFont typeface="Arial" pitchFamily="34" charset="0"/>
              <a:buChar char="•"/>
            </a:pPr>
            <a:r>
              <a:rPr lang="en-US" sz="1400" dirty="0" smtClean="0">
                <a:latin typeface="Calibri" pitchFamily="34" charset="0"/>
              </a:rPr>
              <a:t>Participation in democratic processes (elections, decentralization) </a:t>
            </a:r>
          </a:p>
          <a:p>
            <a:pPr marL="236538" indent="-125413">
              <a:buFont typeface="Arial" pitchFamily="34" charset="0"/>
              <a:buChar char="•"/>
            </a:pPr>
            <a:r>
              <a:rPr lang="en-US" sz="1400" dirty="0" smtClean="0">
                <a:latin typeface="Calibri" pitchFamily="34" charset="0"/>
              </a:rPr>
              <a:t>Membership in political parties </a:t>
            </a:r>
          </a:p>
          <a:p>
            <a:pPr marL="236538" indent="-125413">
              <a:buFont typeface="Arial" pitchFamily="34" charset="0"/>
              <a:buChar char="•"/>
            </a:pPr>
            <a:r>
              <a:rPr lang="en-US" sz="1400" dirty="0" smtClean="0">
                <a:latin typeface="Calibri" pitchFamily="34" charset="0"/>
              </a:rPr>
              <a:t>Access to those in authority </a:t>
            </a:r>
          </a:p>
          <a:p>
            <a:pPr marL="236538" indent="-125413">
              <a:buFont typeface="Arial" pitchFamily="34" charset="0"/>
              <a:buChar char="•"/>
            </a:pPr>
            <a:r>
              <a:rPr lang="en-US" sz="1400" dirty="0" smtClean="0">
                <a:latin typeface="Calibri" pitchFamily="34" charset="0"/>
              </a:rPr>
              <a:t> Knowledge of rights and duties</a:t>
            </a:r>
            <a:endParaRPr lang="en-US" sz="1400" dirty="0">
              <a:latin typeface="Calibri" pitchFamily="34" charset="0"/>
            </a:endParaRPr>
          </a:p>
        </p:txBody>
      </p:sp>
      <p:sp>
        <p:nvSpPr>
          <p:cNvPr id="53" name="TextBox 6"/>
          <p:cNvSpPr txBox="1"/>
          <p:nvPr/>
        </p:nvSpPr>
        <p:spPr>
          <a:xfrm>
            <a:off x="3131840" y="5085184"/>
            <a:ext cx="2952328" cy="1815882"/>
          </a:xfrm>
          <a:prstGeom prst="rect">
            <a:avLst/>
          </a:prstGeom>
          <a:noFill/>
        </p:spPr>
        <p:txBody>
          <a:bodyPr wrap="square" rtlCol="0">
            <a:spAutoFit/>
          </a:bodyPr>
          <a:lstStyle/>
          <a:p>
            <a:pPr marL="236538" indent="-125413">
              <a:buFont typeface="Arial" pitchFamily="34" charset="0"/>
              <a:buChar char="•"/>
            </a:pPr>
            <a:r>
              <a:rPr lang="en-US" sz="1400" dirty="0" smtClean="0">
                <a:latin typeface="Calibri" pitchFamily="34" charset="0"/>
              </a:rPr>
              <a:t>Formal/Informal Conflict management mechanisms </a:t>
            </a:r>
          </a:p>
          <a:p>
            <a:pPr marL="236538" indent="-125413">
              <a:buFont typeface="Arial" pitchFamily="34" charset="0"/>
              <a:buChar char="•"/>
            </a:pPr>
            <a:r>
              <a:rPr lang="en-US" sz="1400" dirty="0" smtClean="0">
                <a:latin typeface="Calibri" pitchFamily="34" charset="0"/>
              </a:rPr>
              <a:t>Links &amp; Social Networks supporting IDPs </a:t>
            </a:r>
          </a:p>
          <a:p>
            <a:pPr marL="236538" indent="-125413">
              <a:buFont typeface="Arial" pitchFamily="34" charset="0"/>
              <a:buChar char="•"/>
            </a:pPr>
            <a:r>
              <a:rPr lang="en-US" sz="1400" dirty="0" smtClean="0">
                <a:latin typeface="Calibri" pitchFamily="34" charset="0"/>
              </a:rPr>
              <a:t>Measures to protect girls and boys </a:t>
            </a:r>
          </a:p>
          <a:p>
            <a:pPr marL="236538" indent="-125413">
              <a:buFont typeface="Arial" pitchFamily="34" charset="0"/>
              <a:buChar char="•"/>
            </a:pPr>
            <a:r>
              <a:rPr lang="en-US" sz="1400" dirty="0" smtClean="0">
                <a:latin typeface="Calibri" pitchFamily="34" charset="0"/>
              </a:rPr>
              <a:t>Participation of women in social life </a:t>
            </a:r>
          </a:p>
          <a:p>
            <a:pPr marL="236538" indent="-125413">
              <a:buFont typeface="Arial" pitchFamily="34" charset="0"/>
              <a:buChar char="•"/>
            </a:pPr>
            <a:r>
              <a:rPr lang="en-US" sz="1400" dirty="0" smtClean="0">
                <a:latin typeface="Calibri" pitchFamily="34" charset="0"/>
              </a:rPr>
              <a:t>Community Committees</a:t>
            </a:r>
            <a:endParaRPr lang="fr-FR" sz="1400" dirty="0" smtClean="0">
              <a:latin typeface="Calibri" pitchFamily="34" charset="0"/>
            </a:endParaRPr>
          </a:p>
        </p:txBody>
      </p:sp>
      <p:sp>
        <p:nvSpPr>
          <p:cNvPr id="54" name="TextBox 7"/>
          <p:cNvSpPr txBox="1"/>
          <p:nvPr/>
        </p:nvSpPr>
        <p:spPr>
          <a:xfrm>
            <a:off x="0" y="4005064"/>
            <a:ext cx="2761928" cy="2462213"/>
          </a:xfrm>
          <a:prstGeom prst="rect">
            <a:avLst/>
          </a:prstGeom>
          <a:noFill/>
        </p:spPr>
        <p:txBody>
          <a:bodyPr wrap="square" rtlCol="0">
            <a:spAutoFit/>
          </a:bodyPr>
          <a:lstStyle/>
          <a:p>
            <a:pPr marL="236538" indent="-125413" algn="r">
              <a:buFont typeface="Arial" pitchFamily="34" charset="0"/>
              <a:buChar char="•"/>
            </a:pPr>
            <a:r>
              <a:rPr lang="en-US" sz="1400" dirty="0" smtClean="0">
                <a:latin typeface="Calibri" pitchFamily="34" charset="0"/>
              </a:rPr>
              <a:t>Shelter </a:t>
            </a:r>
          </a:p>
          <a:p>
            <a:pPr marL="236538" indent="-125413" algn="r">
              <a:buFont typeface="Arial" pitchFamily="34" charset="0"/>
              <a:buChar char="•"/>
            </a:pPr>
            <a:r>
              <a:rPr lang="en-US" sz="1400" dirty="0" smtClean="0">
                <a:latin typeface="Calibri" pitchFamily="34" charset="0"/>
              </a:rPr>
              <a:t>Access to Commodities </a:t>
            </a:r>
          </a:p>
          <a:p>
            <a:pPr marL="236538" indent="-125413" algn="r">
              <a:buFont typeface="Arial" pitchFamily="34" charset="0"/>
              <a:buChar char="•"/>
            </a:pPr>
            <a:r>
              <a:rPr lang="en-US" sz="1400" dirty="0" smtClean="0">
                <a:latin typeface="Calibri" pitchFamily="34" charset="0"/>
              </a:rPr>
              <a:t>Access to Drinking Water </a:t>
            </a:r>
          </a:p>
          <a:p>
            <a:pPr marL="236538" indent="-125413" algn="r">
              <a:buFont typeface="Arial" pitchFamily="34" charset="0"/>
              <a:buChar char="•"/>
            </a:pPr>
            <a:r>
              <a:rPr lang="en-US" sz="1400" dirty="0" smtClean="0">
                <a:latin typeface="Calibri" pitchFamily="34" charset="0"/>
              </a:rPr>
              <a:t>Access to Essential Household items </a:t>
            </a:r>
          </a:p>
          <a:p>
            <a:pPr marL="236538" indent="-125413" algn="r">
              <a:buFont typeface="Arial" pitchFamily="34" charset="0"/>
              <a:buChar char="•"/>
            </a:pPr>
            <a:r>
              <a:rPr lang="en-US" sz="1400" dirty="0" smtClean="0">
                <a:latin typeface="Calibri" pitchFamily="34" charset="0"/>
              </a:rPr>
              <a:t>Access to Productive Land/ Productive capital  ( Means of Transportation, Livestock etc.) </a:t>
            </a:r>
          </a:p>
          <a:p>
            <a:pPr marL="236538" indent="-125413" algn="r">
              <a:buFont typeface="Arial" pitchFamily="34" charset="0"/>
              <a:buChar char="•"/>
            </a:pPr>
            <a:r>
              <a:rPr lang="en-US" sz="1400" dirty="0" smtClean="0">
                <a:latin typeface="Calibri" pitchFamily="34" charset="0"/>
              </a:rPr>
              <a:t>Access to Social Infrastructure </a:t>
            </a:r>
          </a:p>
          <a:p>
            <a:pPr marL="236538" indent="-125413" algn="r">
              <a:buFont typeface="Arial" pitchFamily="34" charset="0"/>
              <a:buChar char="•"/>
            </a:pPr>
            <a:r>
              <a:rPr lang="en-US" sz="1400" dirty="0" smtClean="0">
                <a:latin typeface="Calibri" pitchFamily="34" charset="0"/>
              </a:rPr>
              <a:t>Sanitation </a:t>
            </a:r>
          </a:p>
          <a:p>
            <a:pPr marL="236538" indent="-125413" algn="r">
              <a:buFont typeface="Arial" pitchFamily="34" charset="0"/>
              <a:buChar char="•"/>
            </a:pPr>
            <a:r>
              <a:rPr lang="en-US" sz="1400" dirty="0" smtClean="0">
                <a:latin typeface="Calibri" pitchFamily="34" charset="0"/>
              </a:rPr>
              <a:t>Energy</a:t>
            </a:r>
            <a:endParaRPr lang="fr-FR" sz="1400" dirty="0">
              <a:latin typeface="Calibri" pitchFamily="34" charset="0"/>
            </a:endParaRPr>
          </a:p>
        </p:txBody>
      </p:sp>
      <p:sp>
        <p:nvSpPr>
          <p:cNvPr id="55" name="TextBox 8"/>
          <p:cNvSpPr txBox="1"/>
          <p:nvPr/>
        </p:nvSpPr>
        <p:spPr>
          <a:xfrm>
            <a:off x="-252536" y="1772816"/>
            <a:ext cx="2915816" cy="2031325"/>
          </a:xfrm>
          <a:prstGeom prst="rect">
            <a:avLst/>
          </a:prstGeom>
          <a:noFill/>
        </p:spPr>
        <p:txBody>
          <a:bodyPr wrap="square" rtlCol="0">
            <a:spAutoFit/>
          </a:bodyPr>
          <a:lstStyle/>
          <a:p>
            <a:pPr marL="236538" indent="-125413" algn="r">
              <a:buFont typeface="Arial" pitchFamily="34" charset="0"/>
              <a:buChar char="•"/>
            </a:pPr>
            <a:r>
              <a:rPr lang="en-US" sz="1400" dirty="0" smtClean="0">
                <a:latin typeface="Calibri" pitchFamily="34" charset="0"/>
              </a:rPr>
              <a:t>Income to cover basic needs </a:t>
            </a:r>
          </a:p>
          <a:p>
            <a:pPr marL="236538" indent="-125413" algn="r">
              <a:buFont typeface="Arial" pitchFamily="34" charset="0"/>
              <a:buChar char="•"/>
            </a:pPr>
            <a:r>
              <a:rPr lang="en-US" sz="1400" dirty="0" smtClean="0">
                <a:latin typeface="Calibri" pitchFamily="34" charset="0"/>
              </a:rPr>
              <a:t>Additional production for sale </a:t>
            </a:r>
          </a:p>
          <a:p>
            <a:pPr marL="236538" indent="-125413" algn="r">
              <a:buFont typeface="Arial" pitchFamily="34" charset="0"/>
              <a:buChar char="•"/>
            </a:pPr>
            <a:r>
              <a:rPr lang="en-US" sz="1400" dirty="0" smtClean="0">
                <a:latin typeface="Calibri" pitchFamily="34" charset="0"/>
              </a:rPr>
              <a:t>Formal employment </a:t>
            </a:r>
          </a:p>
          <a:p>
            <a:pPr marL="236538" indent="-125413" algn="r">
              <a:buFont typeface="Arial" pitchFamily="34" charset="0"/>
              <a:buChar char="•"/>
            </a:pPr>
            <a:r>
              <a:rPr lang="en-US" sz="1400" dirty="0" smtClean="0">
                <a:latin typeface="Calibri" pitchFamily="34" charset="0"/>
              </a:rPr>
              <a:t>Informal employment </a:t>
            </a:r>
          </a:p>
          <a:p>
            <a:pPr marL="236538" indent="-125413" algn="r">
              <a:buFont typeface="Arial" pitchFamily="34" charset="0"/>
              <a:buChar char="•"/>
            </a:pPr>
            <a:r>
              <a:rPr lang="en-US" sz="1400" dirty="0" smtClean="0">
                <a:latin typeface="Calibri" pitchFamily="34" charset="0"/>
              </a:rPr>
              <a:t>Savings </a:t>
            </a:r>
          </a:p>
          <a:p>
            <a:pPr marL="236538" indent="-125413" algn="r">
              <a:buFont typeface="Arial" pitchFamily="34" charset="0"/>
              <a:buChar char="•"/>
            </a:pPr>
            <a:r>
              <a:rPr lang="en-US" sz="1400" dirty="0" smtClean="0">
                <a:latin typeface="Calibri" pitchFamily="34" charset="0"/>
              </a:rPr>
              <a:t>Gifts / Donations </a:t>
            </a:r>
          </a:p>
          <a:p>
            <a:pPr marL="236538" indent="-125413" algn="r">
              <a:buFont typeface="Arial" pitchFamily="34" charset="0"/>
              <a:buChar char="•"/>
            </a:pPr>
            <a:r>
              <a:rPr lang="en-US" sz="1400" dirty="0" smtClean="0">
                <a:latin typeface="Calibri" pitchFamily="34" charset="0"/>
              </a:rPr>
              <a:t>Banks </a:t>
            </a:r>
          </a:p>
          <a:p>
            <a:pPr marL="236538" indent="-125413" algn="r">
              <a:buFont typeface="Arial" pitchFamily="34" charset="0"/>
              <a:buChar char="•"/>
            </a:pPr>
            <a:r>
              <a:rPr lang="en-US" sz="1400" dirty="0" smtClean="0">
                <a:latin typeface="Calibri" pitchFamily="34" charset="0"/>
              </a:rPr>
              <a:t>Transfer of funds </a:t>
            </a:r>
          </a:p>
          <a:p>
            <a:pPr marL="236538" indent="-125413" algn="r">
              <a:buFont typeface="Arial" pitchFamily="34" charset="0"/>
              <a:buChar char="•"/>
            </a:pPr>
            <a:r>
              <a:rPr lang="en-US" sz="1400" dirty="0" smtClean="0">
                <a:latin typeface="Calibri" pitchFamily="34" charset="0"/>
              </a:rPr>
              <a:t>Credit/ savings group</a:t>
            </a:r>
            <a:endParaRPr lang="fr-FR" sz="1400" dirty="0" smtClean="0">
              <a:latin typeface="Calibri" pitchFamily="34" charset="0"/>
            </a:endParaRPr>
          </a:p>
        </p:txBody>
      </p:sp>
      <p:sp>
        <p:nvSpPr>
          <p:cNvPr id="57" name="TextBox 9"/>
          <p:cNvSpPr txBox="1"/>
          <p:nvPr/>
        </p:nvSpPr>
        <p:spPr>
          <a:xfrm>
            <a:off x="3491880" y="1340768"/>
            <a:ext cx="2376264" cy="1169551"/>
          </a:xfrm>
          <a:prstGeom prst="rect">
            <a:avLst/>
          </a:prstGeom>
          <a:noFill/>
        </p:spPr>
        <p:txBody>
          <a:bodyPr wrap="square" rtlCol="0">
            <a:spAutoFit/>
          </a:bodyPr>
          <a:lstStyle/>
          <a:p>
            <a:pPr marL="236538" indent="-125413">
              <a:buFont typeface="Arial" pitchFamily="34" charset="0"/>
              <a:buChar char="•"/>
            </a:pPr>
            <a:r>
              <a:rPr lang="en-US" sz="1400" dirty="0" smtClean="0">
                <a:latin typeface="Calibri" pitchFamily="34" charset="0"/>
              </a:rPr>
              <a:t>Education </a:t>
            </a:r>
          </a:p>
          <a:p>
            <a:pPr marL="236538" indent="-125413">
              <a:buFont typeface="Arial" pitchFamily="34" charset="0"/>
              <a:buChar char="•"/>
            </a:pPr>
            <a:r>
              <a:rPr lang="en-US" sz="1400" dirty="0">
                <a:latin typeface="Calibri" pitchFamily="34" charset="0"/>
              </a:rPr>
              <a:t>V</a:t>
            </a:r>
            <a:r>
              <a:rPr lang="en-US" sz="1400" dirty="0" smtClean="0">
                <a:latin typeface="Calibri" pitchFamily="34" charset="0"/>
              </a:rPr>
              <a:t>ocational training </a:t>
            </a:r>
          </a:p>
          <a:p>
            <a:pPr marL="236538" indent="-125413">
              <a:buFont typeface="Arial" pitchFamily="34" charset="0"/>
              <a:buChar char="•"/>
            </a:pPr>
            <a:r>
              <a:rPr lang="en-US" sz="1400" dirty="0">
                <a:latin typeface="Calibri" pitchFamily="34" charset="0"/>
              </a:rPr>
              <a:t>H</a:t>
            </a:r>
            <a:r>
              <a:rPr lang="en-US" sz="1400" dirty="0" smtClean="0">
                <a:latin typeface="Calibri" pitchFamily="34" charset="0"/>
              </a:rPr>
              <a:t>ealth </a:t>
            </a:r>
          </a:p>
          <a:p>
            <a:pPr marL="236538" indent="-125413">
              <a:buFont typeface="Arial" pitchFamily="34" charset="0"/>
              <a:buChar char="•"/>
            </a:pPr>
            <a:r>
              <a:rPr lang="en-US" sz="1400" dirty="0">
                <a:latin typeface="Calibri" pitchFamily="34" charset="0"/>
              </a:rPr>
              <a:t>K</a:t>
            </a:r>
            <a:r>
              <a:rPr lang="en-US" sz="1400" dirty="0" smtClean="0">
                <a:latin typeface="Calibri" pitchFamily="34" charset="0"/>
              </a:rPr>
              <a:t>nowledge of essential practices</a:t>
            </a:r>
            <a:endParaRPr lang="fr-FR" sz="1400" dirty="0" smtClean="0">
              <a:latin typeface="Calibri" pitchFamily="34" charset="0"/>
            </a:endParaRPr>
          </a:p>
        </p:txBody>
      </p:sp>
      <p:sp>
        <p:nvSpPr>
          <p:cNvPr id="58" name="TextBox 5"/>
          <p:cNvSpPr txBox="1"/>
          <p:nvPr/>
        </p:nvSpPr>
        <p:spPr>
          <a:xfrm>
            <a:off x="6010200" y="4365104"/>
            <a:ext cx="3962400" cy="1600438"/>
          </a:xfrm>
          <a:prstGeom prst="rect">
            <a:avLst/>
          </a:prstGeom>
          <a:noFill/>
        </p:spPr>
        <p:txBody>
          <a:bodyPr wrap="square" rtlCol="0">
            <a:spAutoFit/>
          </a:bodyPr>
          <a:lstStyle/>
          <a:p>
            <a:pPr marL="236538" indent="-125413">
              <a:buFont typeface="Arial" pitchFamily="34" charset="0"/>
              <a:buChar char="•"/>
            </a:pPr>
            <a:r>
              <a:rPr lang="en-US" sz="1400" dirty="0" smtClean="0">
                <a:latin typeface="Calibri" pitchFamily="34" charset="0"/>
              </a:rPr>
              <a:t>Source of drinking water </a:t>
            </a:r>
          </a:p>
          <a:p>
            <a:pPr marL="236538" indent="-125413">
              <a:buFont typeface="Arial" pitchFamily="34" charset="0"/>
              <a:buChar char="•"/>
            </a:pPr>
            <a:r>
              <a:rPr lang="en-US" sz="1400" dirty="0" smtClean="0">
                <a:latin typeface="Calibri" pitchFamily="34" charset="0"/>
              </a:rPr>
              <a:t>Land for agriculture / livestock </a:t>
            </a:r>
          </a:p>
          <a:p>
            <a:pPr marL="236538" indent="-125413">
              <a:buFont typeface="Arial" pitchFamily="34" charset="0"/>
              <a:buChar char="•"/>
            </a:pPr>
            <a:r>
              <a:rPr lang="en-US" sz="1400" dirty="0" smtClean="0">
                <a:latin typeface="Calibri" pitchFamily="34" charset="0"/>
              </a:rPr>
              <a:t>Forest</a:t>
            </a:r>
          </a:p>
          <a:p>
            <a:pPr marL="236538" indent="-125413">
              <a:buFont typeface="Arial" pitchFamily="34" charset="0"/>
              <a:buChar char="•"/>
            </a:pPr>
            <a:r>
              <a:rPr lang="en-US" sz="1400" dirty="0" smtClean="0">
                <a:latin typeface="Calibri" pitchFamily="34" charset="0"/>
              </a:rPr>
              <a:t>Livestock </a:t>
            </a:r>
          </a:p>
          <a:p>
            <a:pPr marL="236538" indent="-125413">
              <a:buFont typeface="Arial" pitchFamily="34" charset="0"/>
              <a:buChar char="•"/>
            </a:pPr>
            <a:r>
              <a:rPr lang="en-US" sz="1400" dirty="0" smtClean="0">
                <a:latin typeface="Calibri" pitchFamily="34" charset="0"/>
              </a:rPr>
              <a:t>minerals </a:t>
            </a:r>
          </a:p>
          <a:p>
            <a:pPr marL="236538" indent="-125413">
              <a:buFont typeface="Arial" pitchFamily="34" charset="0"/>
              <a:buChar char="•"/>
            </a:pPr>
            <a:r>
              <a:rPr lang="en-US" sz="1400" dirty="0" smtClean="0">
                <a:latin typeface="Calibri" pitchFamily="34" charset="0"/>
              </a:rPr>
              <a:t>Biodiversity of the environment </a:t>
            </a:r>
          </a:p>
          <a:p>
            <a:pPr marL="236538" indent="-125413">
              <a:buFont typeface="Arial" pitchFamily="34" charset="0"/>
              <a:buChar char="•"/>
            </a:pPr>
            <a:r>
              <a:rPr lang="en-US" sz="1400" dirty="0" smtClean="0">
                <a:latin typeface="Calibri" pitchFamily="34" charset="0"/>
              </a:rPr>
              <a:t>Rivers and waterholes</a:t>
            </a:r>
            <a:endParaRPr lang="fr-FR" sz="1400" dirty="0">
              <a:latin typeface="Calibri" pitchFamily="34" charset="0"/>
            </a:endParaRPr>
          </a:p>
        </p:txBody>
      </p:sp>
      <p:grpSp>
        <p:nvGrpSpPr>
          <p:cNvPr id="3" name="Group 61"/>
          <p:cNvGrpSpPr/>
          <p:nvPr/>
        </p:nvGrpSpPr>
        <p:grpSpPr>
          <a:xfrm>
            <a:off x="2970947" y="2396185"/>
            <a:ext cx="2466892" cy="2651595"/>
            <a:chOff x="2970947" y="2396185"/>
            <a:chExt cx="2466892" cy="2651595"/>
          </a:xfrm>
        </p:grpSpPr>
        <p:grpSp>
          <p:nvGrpSpPr>
            <p:cNvPr id="4" name="Group 30"/>
            <p:cNvGrpSpPr/>
            <p:nvPr/>
          </p:nvGrpSpPr>
          <p:grpSpPr>
            <a:xfrm>
              <a:off x="4167545" y="3277288"/>
              <a:ext cx="1244515" cy="1770492"/>
              <a:chOff x="4167545" y="3277288"/>
              <a:chExt cx="1244515" cy="1770492"/>
            </a:xfrm>
          </p:grpSpPr>
          <p:sp>
            <p:nvSpPr>
              <p:cNvPr id="80" name="Isosceles Triangle 79"/>
              <p:cNvSpPr/>
              <p:nvPr/>
            </p:nvSpPr>
            <p:spPr>
              <a:xfrm rot="17957499">
                <a:off x="3985815" y="3459018"/>
                <a:ext cx="1545526" cy="1182066"/>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17957499">
                <a:off x="4344416" y="3980136"/>
                <a:ext cx="1571659" cy="563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Natural</a:t>
                </a:r>
                <a:endParaRPr lang="en-US" sz="1200" b="1" dirty="0">
                  <a:solidFill>
                    <a:schemeClr val="bg1">
                      <a:lumMod val="50000"/>
                    </a:schemeClr>
                  </a:solidFill>
                  <a:latin typeface="+mj-lt"/>
                </a:endParaRPr>
              </a:p>
            </p:txBody>
          </p:sp>
        </p:grpSp>
        <p:grpSp>
          <p:nvGrpSpPr>
            <p:cNvPr id="5" name="Group 31"/>
            <p:cNvGrpSpPr/>
            <p:nvPr/>
          </p:nvGrpSpPr>
          <p:grpSpPr>
            <a:xfrm>
              <a:off x="2970947" y="3293620"/>
              <a:ext cx="1368238" cy="1723733"/>
              <a:chOff x="2970947" y="3293620"/>
              <a:chExt cx="1368238" cy="1723733"/>
            </a:xfrm>
          </p:grpSpPr>
          <p:sp>
            <p:nvSpPr>
              <p:cNvPr id="78" name="Isosceles Triangle 77"/>
              <p:cNvSpPr/>
              <p:nvPr/>
            </p:nvSpPr>
            <p:spPr>
              <a:xfrm rot="3574653">
                <a:off x="2979461" y="3461824"/>
                <a:ext cx="1527928" cy="1191520"/>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3574653">
                <a:off x="2466932" y="3949709"/>
                <a:ext cx="1571659" cy="56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Physical</a:t>
                </a:r>
                <a:endParaRPr lang="en-US" sz="1200" b="1" dirty="0">
                  <a:solidFill>
                    <a:schemeClr val="bg1">
                      <a:lumMod val="50000"/>
                    </a:schemeClr>
                  </a:solidFill>
                  <a:latin typeface="+mj-lt"/>
                </a:endParaRPr>
              </a:p>
            </p:txBody>
          </p:sp>
        </p:grpSp>
        <p:grpSp>
          <p:nvGrpSpPr>
            <p:cNvPr id="6" name="Group 32"/>
            <p:cNvGrpSpPr/>
            <p:nvPr/>
          </p:nvGrpSpPr>
          <p:grpSpPr>
            <a:xfrm>
              <a:off x="3518559" y="3717032"/>
              <a:ext cx="1531786" cy="1296144"/>
              <a:chOff x="3518559" y="3717032"/>
              <a:chExt cx="1531786" cy="1296144"/>
            </a:xfrm>
          </p:grpSpPr>
          <p:sp>
            <p:nvSpPr>
              <p:cNvPr id="76" name="Isosceles Triangle 75"/>
              <p:cNvSpPr/>
              <p:nvPr/>
            </p:nvSpPr>
            <p:spPr>
              <a:xfrm>
                <a:off x="3563888" y="3717032"/>
                <a:ext cx="1368152" cy="1296144"/>
              </a:xfrm>
              <a:prstGeom prst="triangle">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18559" y="4488119"/>
                <a:ext cx="1531786" cy="525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Social</a:t>
                </a:r>
                <a:endParaRPr lang="en-US" sz="1200" b="1" dirty="0">
                  <a:solidFill>
                    <a:schemeClr val="bg1">
                      <a:lumMod val="50000"/>
                    </a:schemeClr>
                  </a:solidFill>
                  <a:latin typeface="+mj-lt"/>
                </a:endParaRPr>
              </a:p>
            </p:txBody>
          </p:sp>
        </p:grpSp>
        <p:grpSp>
          <p:nvGrpSpPr>
            <p:cNvPr id="7" name="Group 33"/>
            <p:cNvGrpSpPr/>
            <p:nvPr/>
          </p:nvGrpSpPr>
          <p:grpSpPr>
            <a:xfrm>
              <a:off x="3013254" y="2396185"/>
              <a:ext cx="1379976" cy="1735560"/>
              <a:chOff x="3013254" y="2396185"/>
              <a:chExt cx="1379976" cy="1735560"/>
            </a:xfrm>
          </p:grpSpPr>
          <p:sp>
            <p:nvSpPr>
              <p:cNvPr id="74" name="Isosceles Triangle 73"/>
              <p:cNvSpPr/>
              <p:nvPr/>
            </p:nvSpPr>
            <p:spPr>
              <a:xfrm rot="7247122">
                <a:off x="3041464" y="2779979"/>
                <a:ext cx="1404885" cy="1298647"/>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17869810">
                <a:off x="2543691" y="2865748"/>
                <a:ext cx="1534125" cy="59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Financial</a:t>
                </a:r>
                <a:endParaRPr lang="en-US" sz="1200" b="1" dirty="0">
                  <a:solidFill>
                    <a:schemeClr val="bg1">
                      <a:lumMod val="50000"/>
                    </a:schemeClr>
                  </a:solidFill>
                  <a:latin typeface="+mj-lt"/>
                </a:endParaRPr>
              </a:p>
            </p:txBody>
          </p:sp>
        </p:grpSp>
        <p:grpSp>
          <p:nvGrpSpPr>
            <p:cNvPr id="8" name="Group 34"/>
            <p:cNvGrpSpPr/>
            <p:nvPr/>
          </p:nvGrpSpPr>
          <p:grpSpPr>
            <a:xfrm>
              <a:off x="3514152" y="2492897"/>
              <a:ext cx="1582475" cy="1269001"/>
              <a:chOff x="3514152" y="2492897"/>
              <a:chExt cx="1582475" cy="1269001"/>
            </a:xfrm>
          </p:grpSpPr>
          <p:sp>
            <p:nvSpPr>
              <p:cNvPr id="72" name="Isosceles Triangle 71"/>
              <p:cNvSpPr/>
              <p:nvPr/>
            </p:nvSpPr>
            <p:spPr>
              <a:xfrm rot="10800000">
                <a:off x="3529648" y="2492897"/>
                <a:ext cx="1460746" cy="126900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514152" y="2492897"/>
                <a:ext cx="1582475" cy="5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Human</a:t>
                </a:r>
                <a:endParaRPr lang="en-US" sz="1200" b="1" dirty="0">
                  <a:solidFill>
                    <a:schemeClr val="bg1">
                      <a:lumMod val="50000"/>
                    </a:schemeClr>
                  </a:solidFill>
                  <a:latin typeface="+mj-lt"/>
                </a:endParaRPr>
              </a:p>
            </p:txBody>
          </p:sp>
        </p:grpSp>
        <p:grpSp>
          <p:nvGrpSpPr>
            <p:cNvPr id="9" name="Group 35"/>
            <p:cNvGrpSpPr/>
            <p:nvPr/>
          </p:nvGrpSpPr>
          <p:grpSpPr>
            <a:xfrm>
              <a:off x="4127786" y="2512971"/>
              <a:ext cx="1310053" cy="1590423"/>
              <a:chOff x="4127786" y="2512971"/>
              <a:chExt cx="1310053" cy="1590423"/>
            </a:xfrm>
          </p:grpSpPr>
          <p:sp>
            <p:nvSpPr>
              <p:cNvPr id="70" name="Isosceles Triangle 69"/>
              <p:cNvSpPr/>
              <p:nvPr/>
            </p:nvSpPr>
            <p:spPr>
              <a:xfrm rot="14457419">
                <a:off x="4069328" y="2772050"/>
                <a:ext cx="1384823" cy="1267908"/>
              </a:xfrm>
              <a:prstGeom prst="triangle">
                <a:avLst>
                  <a:gd name="adj" fmla="val 4689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3382346">
                <a:off x="4343125" y="3008680"/>
                <a:ext cx="1590423" cy="599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lumMod val="50000"/>
                      </a:schemeClr>
                    </a:solidFill>
                    <a:latin typeface="+mj-lt"/>
                  </a:rPr>
                  <a:t>Political</a:t>
                </a:r>
                <a:endParaRPr lang="en-US" sz="1200" b="1" dirty="0">
                  <a:solidFill>
                    <a:schemeClr val="bg1">
                      <a:lumMod val="50000"/>
                    </a:schemeClr>
                  </a:solidFill>
                  <a:latin typeface="+mj-lt"/>
                </a:endParaRPr>
              </a:p>
            </p:txBody>
          </p:sp>
        </p:grpSp>
        <p:sp>
          <p:nvSpPr>
            <p:cNvPr id="69" name="TextBox 68"/>
            <p:cNvSpPr txBox="1"/>
            <p:nvPr/>
          </p:nvSpPr>
          <p:spPr>
            <a:xfrm>
              <a:off x="3285217" y="3419710"/>
              <a:ext cx="1997074" cy="369333"/>
            </a:xfrm>
            <a:prstGeom prst="rect">
              <a:avLst/>
            </a:prstGeom>
            <a:noFill/>
          </p:spPr>
          <p:txBody>
            <a:bodyPr wrap="square" rtlCol="0">
              <a:spAutoFit/>
            </a:bodyPr>
            <a:lstStyle/>
            <a:p>
              <a:r>
                <a:rPr lang="en-US" b="1" dirty="0" smtClean="0">
                  <a:solidFill>
                    <a:schemeClr val="bg1">
                      <a:lumMod val="50000"/>
                    </a:schemeClr>
                  </a:solidFill>
                  <a:latin typeface="Calibri" pitchFamily="34" charset="0"/>
                </a:rPr>
                <a:t>National Structure</a:t>
              </a:r>
              <a:endParaRPr lang="en-US" b="1" dirty="0">
                <a:solidFill>
                  <a:schemeClr val="bg1">
                    <a:lumMod val="50000"/>
                  </a:schemeClr>
                </a:solidFill>
                <a:latin typeface="Calibri"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Questions Underpinning this Module</a:t>
            </a:r>
            <a:endParaRPr lang="en-AU" dirty="0"/>
          </a:p>
        </p:txBody>
      </p:sp>
      <p:sp>
        <p:nvSpPr>
          <p:cNvPr id="3" name="Content Placeholder 2"/>
          <p:cNvSpPr>
            <a:spLocks noGrp="1"/>
          </p:cNvSpPr>
          <p:nvPr>
            <p:ph idx="1"/>
          </p:nvPr>
        </p:nvSpPr>
        <p:spPr>
          <a:xfrm>
            <a:off x="0" y="1412776"/>
            <a:ext cx="8820016" cy="5445224"/>
          </a:xfrm>
        </p:spPr>
        <p:txBody>
          <a:bodyPr>
            <a:normAutofit fontScale="85000" lnSpcReduction="10000"/>
          </a:bodyPr>
          <a:lstStyle/>
          <a:p>
            <a:r>
              <a:rPr lang="en-AU" dirty="0" smtClean="0"/>
              <a:t>What have been the impacts of shocks and stresses on specific components of the system in the past?</a:t>
            </a:r>
          </a:p>
          <a:p>
            <a:r>
              <a:rPr lang="en-AU" dirty="0" smtClean="0"/>
              <a:t>Which components performed poorly? Which components continued to perform well? Why?</a:t>
            </a:r>
          </a:p>
          <a:p>
            <a:r>
              <a:rPr lang="en-AU" dirty="0" smtClean="0"/>
              <a:t>Which components benefited from opportunities that arose with the shock?</a:t>
            </a:r>
          </a:p>
          <a:p>
            <a:r>
              <a:rPr lang="en-AU" dirty="0" smtClean="0"/>
              <a:t>Which components suffered from cascading impacts, and interdependency with other components of the system?</a:t>
            </a:r>
          </a:p>
          <a:p>
            <a:r>
              <a:rPr lang="en-AU" dirty="0" smtClean="0"/>
              <a:t>Which components experienced change not linked with a shock, but with the cumulative effect of small events?</a:t>
            </a:r>
          </a:p>
          <a:p>
            <a:r>
              <a:rPr lang="en-AU" dirty="0" smtClean="0"/>
              <a:t>Do you foresee that any </a:t>
            </a:r>
            <a:r>
              <a:rPr lang="en-AU" smtClean="0"/>
              <a:t>of the components’ </a:t>
            </a:r>
            <a:r>
              <a:rPr lang="en-AU" dirty="0" smtClean="0"/>
              <a:t>characteristics will change in the future ?</a:t>
            </a:r>
            <a:endParaRPr lang="en-A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552728" cy="1022400"/>
          </a:xfrm>
        </p:spPr>
        <p:txBody>
          <a:bodyPr/>
          <a:lstStyle/>
          <a:p>
            <a:r>
              <a:rPr lang="en-AU" dirty="0" smtClean="0"/>
              <a:t>Characteristics of System Components</a:t>
            </a:r>
            <a:endParaRPr lang="en-AU" dirty="0"/>
          </a:p>
        </p:txBody>
      </p:sp>
      <p:sp>
        <p:nvSpPr>
          <p:cNvPr id="4" name="Title 1"/>
          <p:cNvSpPr txBox="1">
            <a:spLocks/>
          </p:cNvSpPr>
          <p:nvPr/>
        </p:nvSpPr>
        <p:spPr>
          <a:xfrm>
            <a:off x="7380312" y="0"/>
            <a:ext cx="1763688" cy="1268760"/>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dirty="0" smtClean="0">
                <a:solidFill>
                  <a:schemeClr val="accent1">
                    <a:lumMod val="75000"/>
                  </a:schemeClr>
                </a:solidFill>
                <a:latin typeface="San"/>
                <a:ea typeface="+mj-ea"/>
                <a:cs typeface="+mj-cs"/>
              </a:rPr>
              <a:t>5</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157835322"/>
              </p:ext>
            </p:extLst>
          </p:nvPr>
        </p:nvGraphicFramePr>
        <p:xfrm>
          <a:off x="0" y="1370406"/>
          <a:ext cx="9144000" cy="4632960"/>
        </p:xfrm>
        <a:graphic>
          <a:graphicData uri="http://schemas.openxmlformats.org/drawingml/2006/table">
            <a:tbl>
              <a:tblPr firstRow="1" bandRow="1">
                <a:tableStyleId>{5C22544A-7EE6-4342-B048-85BDC9FD1C3A}</a:tableStyleId>
              </a:tblPr>
              <a:tblGrid>
                <a:gridCol w="7380312"/>
                <a:gridCol w="1763688"/>
              </a:tblGrid>
              <a:tr h="20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noProof="0" dirty="0" smtClean="0">
                          <a:latin typeface="Calibri" pitchFamily="34" charset="0"/>
                        </a:rPr>
                        <a:t>Group work</a:t>
                      </a:r>
                      <a:endParaRPr lang="en-AU" sz="2800" b="1" noProof="0" dirty="0">
                        <a:latin typeface="Calibri" pitchFamily="34" charset="0"/>
                      </a:endParaRPr>
                    </a:p>
                  </a:txBody>
                  <a:tcPr/>
                </a:tc>
                <a:tc>
                  <a:txBody>
                    <a:bodyPr/>
                    <a:lstStyle/>
                    <a:p>
                      <a:r>
                        <a:rPr lang="fr-BE" sz="2800" b="1" noProof="0" dirty="0" err="1" smtClean="0">
                          <a:latin typeface="Calibri" pitchFamily="34" charset="0"/>
                        </a:rPr>
                        <a:t>Duration</a:t>
                      </a:r>
                      <a:endParaRPr lang="fr-BE" sz="2800" b="1" noProof="0" dirty="0">
                        <a:latin typeface="Calibri" pitchFamily="34" charset="0"/>
                      </a:endParaRPr>
                    </a:p>
                  </a:txBody>
                  <a:tcPr/>
                </a:tc>
              </a:tr>
              <a:tr h="1497305">
                <a:tc>
                  <a:txBody>
                    <a:bodyPr/>
                    <a:lstStyle/>
                    <a:p>
                      <a:r>
                        <a:rPr lang="en-AU" sz="2400" kern="1200" noProof="0" dirty="0" smtClean="0">
                          <a:solidFill>
                            <a:schemeClr val="bg1">
                              <a:lumMod val="50000"/>
                            </a:schemeClr>
                          </a:solidFill>
                          <a:latin typeface="Calibri" pitchFamily="34" charset="0"/>
                          <a:ea typeface="+mn-ea"/>
                          <a:cs typeface="+mn-cs"/>
                        </a:rPr>
                        <a:t>Select the group </a:t>
                      </a:r>
                      <a:r>
                        <a:rPr lang="en-AU" sz="2400" kern="1200" baseline="0" noProof="0" dirty="0" smtClean="0">
                          <a:solidFill>
                            <a:schemeClr val="bg1">
                              <a:lumMod val="50000"/>
                            </a:schemeClr>
                          </a:solidFill>
                          <a:latin typeface="Calibri" pitchFamily="34" charset="0"/>
                          <a:ea typeface="+mn-ea"/>
                          <a:cs typeface="+mn-cs"/>
                        </a:rPr>
                        <a:t>you are most interested in. </a:t>
                      </a:r>
                    </a:p>
                    <a:p>
                      <a:endParaRPr lang="en-AU" sz="2400" kern="1200" baseline="0" noProof="0" dirty="0" smtClean="0">
                        <a:solidFill>
                          <a:schemeClr val="bg1">
                            <a:lumMod val="50000"/>
                          </a:schemeClr>
                        </a:solidFill>
                        <a:latin typeface="Calibri" pitchFamily="34" charset="0"/>
                        <a:ea typeface="+mn-ea"/>
                        <a:cs typeface="+mn-cs"/>
                      </a:endParaRPr>
                    </a:p>
                    <a:p>
                      <a:pPr marL="342900" indent="-342900">
                        <a:buFont typeface="Arial" panose="020B0604020202020204" pitchFamily="34" charset="0"/>
                        <a:buChar char="•"/>
                      </a:pPr>
                      <a:r>
                        <a:rPr lang="en-AU" sz="2400" kern="1200" baseline="0" noProof="0" dirty="0" smtClean="0">
                          <a:solidFill>
                            <a:schemeClr val="bg1">
                              <a:lumMod val="50000"/>
                            </a:schemeClr>
                          </a:solidFill>
                          <a:latin typeface="Calibri" pitchFamily="34" charset="0"/>
                          <a:ea typeface="+mn-ea"/>
                          <a:cs typeface="+mn-cs"/>
                        </a:rPr>
                        <a:t>Complement the list of components, adding ones relevant to the workshop’s context</a:t>
                      </a:r>
                    </a:p>
                    <a:p>
                      <a:pPr>
                        <a:buFontTx/>
                        <a:buChar char="-"/>
                      </a:pPr>
                      <a:endParaRPr lang="en-AU" sz="2400" kern="1200" baseline="0" noProof="0" dirty="0" smtClean="0">
                        <a:solidFill>
                          <a:schemeClr val="bg1">
                            <a:lumMod val="50000"/>
                          </a:schemeClr>
                        </a:solidFill>
                        <a:latin typeface="Calibri" pitchFamily="34" charset="0"/>
                        <a:ea typeface="+mn-ea"/>
                        <a:cs typeface="+mn-cs"/>
                      </a:endParaRPr>
                    </a:p>
                    <a:p>
                      <a:pPr marL="342900" indent="-342900">
                        <a:buFont typeface="Arial" panose="020B0604020202020204" pitchFamily="34" charset="0"/>
                        <a:buChar char="•"/>
                      </a:pPr>
                      <a:r>
                        <a:rPr lang="en-AU" sz="2400" kern="1200" baseline="0" noProof="0" dirty="0" smtClean="0">
                          <a:solidFill>
                            <a:schemeClr val="bg1">
                              <a:lumMod val="50000"/>
                            </a:schemeClr>
                          </a:solidFill>
                          <a:latin typeface="Calibri" pitchFamily="34" charset="0"/>
                          <a:ea typeface="+mn-ea"/>
                          <a:cs typeface="+mn-cs"/>
                        </a:rPr>
                        <a:t>For each component you are working on :</a:t>
                      </a:r>
                    </a:p>
                    <a:p>
                      <a:pPr marL="806450" indent="-342900">
                        <a:buFont typeface="Arial" panose="020B0604020202020204" pitchFamily="34" charset="0"/>
                        <a:buChar char="•"/>
                      </a:pPr>
                      <a:r>
                        <a:rPr lang="en-AU" sz="2400" kern="1200" baseline="0" noProof="0" dirty="0" smtClean="0">
                          <a:solidFill>
                            <a:schemeClr val="bg1">
                              <a:lumMod val="50000"/>
                            </a:schemeClr>
                          </a:solidFill>
                          <a:latin typeface="Calibri" pitchFamily="34" charset="0"/>
                          <a:ea typeface="+mn-ea"/>
                          <a:cs typeface="+mn-cs"/>
                        </a:rPr>
                        <a:t>Discuss answers to the key questions listed on the handout.</a:t>
                      </a:r>
                    </a:p>
                    <a:p>
                      <a:pPr marL="806450" indent="-342900">
                        <a:buFont typeface="Arial" panose="020B0604020202020204" pitchFamily="34" charset="0"/>
                        <a:buChar char="•"/>
                      </a:pPr>
                      <a:r>
                        <a:rPr lang="en-AU" sz="2400" kern="1200" baseline="0" noProof="0" dirty="0" smtClean="0">
                          <a:solidFill>
                            <a:schemeClr val="bg1">
                              <a:lumMod val="50000"/>
                            </a:schemeClr>
                          </a:solidFill>
                          <a:latin typeface="Calibri" pitchFamily="34" charset="0"/>
                          <a:ea typeface="+mn-ea"/>
                          <a:cs typeface="+mn-cs"/>
                        </a:rPr>
                        <a:t>Write on a sticky note key points coming from your discussion.</a:t>
                      </a:r>
                    </a:p>
                    <a:p>
                      <a:pPr marL="806450" indent="-342900">
                        <a:buFont typeface="Arial" panose="020B0604020202020204" pitchFamily="34" charset="0"/>
                        <a:buChar char="•"/>
                      </a:pPr>
                      <a:r>
                        <a:rPr lang="en-AU" sz="2400" kern="1200" baseline="0" noProof="0" dirty="0" smtClean="0">
                          <a:solidFill>
                            <a:schemeClr val="bg1">
                              <a:lumMod val="50000"/>
                            </a:schemeClr>
                          </a:solidFill>
                          <a:latin typeface="Calibri" pitchFamily="34" charset="0"/>
                          <a:ea typeface="+mn-ea"/>
                          <a:cs typeface="+mn-cs"/>
                        </a:rPr>
                        <a:t>Stick the note on the matrix</a:t>
                      </a:r>
                    </a:p>
                  </a:txBody>
                  <a:tcPr/>
                </a:tc>
                <a:tc>
                  <a:txBody>
                    <a:bodyPr/>
                    <a:lstStyle/>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2400" b="1" kern="1200" noProof="0" dirty="0" smtClean="0">
                          <a:solidFill>
                            <a:schemeClr val="bg1">
                              <a:lumMod val="50000"/>
                            </a:schemeClr>
                          </a:solidFill>
                          <a:latin typeface="Calibri" pitchFamily="34" charset="0"/>
                          <a:ea typeface="+mn-ea"/>
                          <a:cs typeface="+mn-cs"/>
                        </a:rPr>
                        <a:t>10 </a:t>
                      </a:r>
                      <a:r>
                        <a:rPr lang="fr-BE" sz="2400" b="1" kern="1200" noProof="0" dirty="0" err="1" smtClean="0">
                          <a:solidFill>
                            <a:schemeClr val="bg1">
                              <a:lumMod val="50000"/>
                            </a:schemeClr>
                          </a:solidFill>
                          <a:latin typeface="Calibri" pitchFamily="34" charset="0"/>
                          <a:ea typeface="+mn-ea"/>
                          <a:cs typeface="+mn-cs"/>
                        </a:rPr>
                        <a:t>mins</a:t>
                      </a:r>
                      <a:r>
                        <a:rPr lang="fr-BE" sz="2400" b="1" kern="1200" noProof="0" dirty="0" smtClean="0">
                          <a:solidFill>
                            <a:schemeClr val="bg1">
                              <a:lumMod val="50000"/>
                            </a:schemeClr>
                          </a:solidFill>
                          <a:latin typeface="Calibri" pitchFamily="34" charset="0"/>
                          <a:ea typeface="+mn-ea"/>
                          <a:cs typeface="+mn-cs"/>
                        </a:rPr>
                        <a:t>.</a:t>
                      </a: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60</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example before starting the exercise: Financial </a:t>
            </a:r>
            <a:r>
              <a:rPr lang="en-AU" dirty="0"/>
              <a:t>C</a:t>
            </a:r>
            <a:r>
              <a:rPr lang="en-AU" dirty="0" smtClean="0"/>
              <a:t>apital </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679132431"/>
              </p:ext>
            </p:extLst>
          </p:nvPr>
        </p:nvGraphicFramePr>
        <p:xfrm>
          <a:off x="0" y="1394441"/>
          <a:ext cx="9143999" cy="5556885"/>
        </p:xfrm>
        <a:graphic>
          <a:graphicData uri="http://schemas.openxmlformats.org/drawingml/2006/table">
            <a:tbl>
              <a:tblPr firstRow="1" bandRow="1">
                <a:tableStyleId>{5C22544A-7EE6-4342-B048-85BDC9FD1C3A}</a:tableStyleId>
              </a:tblPr>
              <a:tblGrid>
                <a:gridCol w="1475656"/>
                <a:gridCol w="2160240"/>
                <a:gridCol w="5508103"/>
              </a:tblGrid>
              <a:tr h="988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b="0" kern="1200" noProof="0" dirty="0" smtClean="0">
                          <a:solidFill>
                            <a:schemeClr val="lt1"/>
                          </a:solidFill>
                          <a:latin typeface="Calibri" pitchFamily="34" charset="0"/>
                          <a:ea typeface="+mn-ea"/>
                          <a:cs typeface="+mn-cs"/>
                        </a:rPr>
                        <a:t>List of Financial Assets</a:t>
                      </a:r>
                      <a:endParaRPr lang="en-AU" sz="2400" b="0" kern="1200" noProof="0" dirty="0">
                        <a:solidFill>
                          <a:schemeClr val="lt1"/>
                        </a:solidFill>
                        <a:latin typeface="Calibri"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lt1"/>
                          </a:solidFill>
                          <a:latin typeface="Calibri" pitchFamily="34" charset="0"/>
                          <a:ea typeface="+mn-ea"/>
                          <a:cs typeface="+mn-cs"/>
                        </a:rPr>
                        <a:t>Risks specifically affecting this Asset</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noProof="0" dirty="0" smtClean="0">
                          <a:solidFill>
                            <a:schemeClr val="lt1"/>
                          </a:solidFill>
                          <a:latin typeface="Calibri" pitchFamily="34" charset="0"/>
                          <a:ea typeface="+mn-ea"/>
                          <a:cs typeface="+mn-cs"/>
                        </a:rPr>
                        <a:t>Characteristics of this Asset</a:t>
                      </a:r>
                    </a:p>
                  </a:txBody>
                  <a:tcPr marL="9525" marR="9525" marT="9525" marB="0" anchor="ctr"/>
                </a:tc>
              </a:tr>
              <a:tr h="2703946">
                <a:tc>
                  <a:txBody>
                    <a:bodyPr/>
                    <a:lstStyle/>
                    <a:p>
                      <a:pPr marL="0" algn="l" defTabSz="914400" rtl="0" eaLnBrk="1" fontAlgn="ctr" latinLnBrk="0" hangingPunct="1"/>
                      <a:r>
                        <a:rPr lang="en-AU" sz="2000" b="0" i="0" u="none" strike="noStrike" kern="1200" noProof="0" dirty="0" smtClean="0">
                          <a:solidFill>
                            <a:schemeClr val="bg1">
                              <a:lumMod val="50000"/>
                            </a:schemeClr>
                          </a:solidFill>
                          <a:latin typeface="Calibri"/>
                          <a:ea typeface="+mn-ea"/>
                          <a:cs typeface="+mn-cs"/>
                        </a:rPr>
                        <a:t>Income</a:t>
                      </a:r>
                    </a:p>
                  </a:txBody>
                  <a:tcPr anchor="ctr"/>
                </a:tc>
                <a:tc>
                  <a:txBody>
                    <a:bodyPr/>
                    <a:lstStyle/>
                    <a:p>
                      <a:pPr marL="114300" indent="0" algn="l" fontAlgn="ctr"/>
                      <a:r>
                        <a:rPr lang="en-US" sz="2000" b="0" i="0" u="none" strike="noStrike" kern="1200" dirty="0" smtClean="0">
                          <a:solidFill>
                            <a:schemeClr val="bg1">
                              <a:lumMod val="50000"/>
                            </a:schemeClr>
                          </a:solidFill>
                          <a:latin typeface="Calibri"/>
                          <a:ea typeface="+mn-ea"/>
                          <a:cs typeface="+mn-cs"/>
                        </a:rPr>
                        <a:t>Unemployment, </a:t>
                      </a:r>
                      <a:r>
                        <a:rPr lang="en-US" sz="2000" b="0" i="0" u="none" strike="noStrike" kern="1200" dirty="0">
                          <a:solidFill>
                            <a:schemeClr val="bg1">
                              <a:lumMod val="50000"/>
                            </a:schemeClr>
                          </a:solidFill>
                          <a:latin typeface="Calibri"/>
                          <a:ea typeface="+mn-ea"/>
                          <a:cs typeface="+mn-cs"/>
                        </a:rPr>
                        <a:t>price volatility</a:t>
                      </a:r>
                    </a:p>
                  </a:txBody>
                  <a:tcPr marL="9525" marR="9525" marT="9525" marB="0" anchor="ctr"/>
                </a:tc>
                <a:tc>
                  <a:txBody>
                    <a:bodyPr/>
                    <a:lstStyle/>
                    <a:p>
                      <a:pPr marL="114300" indent="0" algn="l" fontAlgn="ctr"/>
                      <a:r>
                        <a:rPr lang="en-US" sz="2000" b="0" i="0" u="none" strike="noStrike" dirty="0">
                          <a:solidFill>
                            <a:schemeClr val="bg1">
                              <a:lumMod val="50000"/>
                            </a:schemeClr>
                          </a:solidFill>
                          <a:latin typeface="Calibri"/>
                        </a:rPr>
                        <a:t>Impact of </a:t>
                      </a:r>
                      <a:r>
                        <a:rPr lang="en-US" sz="2000" b="0" i="0" u="none" strike="noStrike" dirty="0" smtClean="0">
                          <a:solidFill>
                            <a:schemeClr val="bg1">
                              <a:lumMod val="50000"/>
                            </a:schemeClr>
                          </a:solidFill>
                          <a:latin typeface="Calibri"/>
                        </a:rPr>
                        <a:t>shocks: </a:t>
                      </a:r>
                      <a:r>
                        <a:rPr lang="en-US" sz="2000" b="0" i="0" u="none" strike="noStrike" dirty="0">
                          <a:solidFill>
                            <a:schemeClr val="bg1">
                              <a:lumMod val="50000"/>
                            </a:schemeClr>
                          </a:solidFill>
                          <a:latin typeface="Calibri"/>
                        </a:rPr>
                        <a:t>Loss of income, increased poverty level</a:t>
                      </a:r>
                      <a:br>
                        <a:rPr lang="en-US" sz="2000" b="0" i="0" u="none" strike="noStrike" dirty="0">
                          <a:solidFill>
                            <a:schemeClr val="bg1">
                              <a:lumMod val="50000"/>
                            </a:schemeClr>
                          </a:solidFill>
                          <a:latin typeface="Calibri"/>
                        </a:rPr>
                      </a:br>
                      <a:r>
                        <a:rPr lang="en-US" sz="2000" b="0" i="0" u="none" strike="noStrike" dirty="0">
                          <a:solidFill>
                            <a:schemeClr val="bg1">
                              <a:lumMod val="50000"/>
                            </a:schemeClr>
                          </a:solidFill>
                          <a:latin typeface="Calibri"/>
                        </a:rPr>
                        <a:t>Poor </a:t>
                      </a:r>
                      <a:r>
                        <a:rPr lang="en-US" sz="2000" b="0" i="0" u="none" strike="noStrike" dirty="0" smtClean="0">
                          <a:solidFill>
                            <a:schemeClr val="bg1">
                              <a:lumMod val="50000"/>
                            </a:schemeClr>
                          </a:solidFill>
                          <a:latin typeface="Calibri"/>
                        </a:rPr>
                        <a:t>performance of this asset in the face </a:t>
                      </a:r>
                      <a:r>
                        <a:rPr lang="en-US" sz="2000" b="0" i="0" u="none" strike="noStrike" dirty="0">
                          <a:solidFill>
                            <a:schemeClr val="bg1">
                              <a:lumMod val="50000"/>
                            </a:schemeClr>
                          </a:solidFill>
                          <a:latin typeface="Calibri"/>
                        </a:rPr>
                        <a:t>of shocks and </a:t>
                      </a:r>
                      <a:r>
                        <a:rPr lang="en-US" sz="2000" b="0" i="0" u="none" strike="noStrike" dirty="0" smtClean="0">
                          <a:solidFill>
                            <a:schemeClr val="bg1">
                              <a:lumMod val="50000"/>
                            </a:schemeClr>
                          </a:solidFill>
                          <a:latin typeface="Calibri"/>
                        </a:rPr>
                        <a:t>stresses: </a:t>
                      </a:r>
                      <a:r>
                        <a:rPr lang="en-US" sz="2000" b="0" i="0" u="none" strike="noStrike" dirty="0">
                          <a:solidFill>
                            <a:schemeClr val="bg1">
                              <a:lumMod val="50000"/>
                            </a:schemeClr>
                          </a:solidFill>
                          <a:latin typeface="Calibri"/>
                        </a:rPr>
                        <a:t>income is directly affected by most </a:t>
                      </a:r>
                      <a:r>
                        <a:rPr lang="en-US" sz="2000" b="0" i="0" u="none" strike="noStrike" dirty="0" smtClean="0">
                          <a:solidFill>
                            <a:schemeClr val="bg1">
                              <a:lumMod val="50000"/>
                            </a:schemeClr>
                          </a:solidFill>
                          <a:latin typeface="Calibri"/>
                        </a:rPr>
                        <a:t>shocks.</a:t>
                      </a:r>
                      <a:r>
                        <a:rPr lang="en-US" sz="2000" b="0" i="0" u="none" strike="noStrike" dirty="0">
                          <a:solidFill>
                            <a:schemeClr val="bg1">
                              <a:lumMod val="50000"/>
                            </a:schemeClr>
                          </a:solidFill>
                          <a:latin typeface="Calibri"/>
                        </a:rPr>
                        <a:t/>
                      </a:r>
                      <a:br>
                        <a:rPr lang="en-US" sz="2000" b="0" i="0" u="none" strike="noStrike" dirty="0">
                          <a:solidFill>
                            <a:schemeClr val="bg1">
                              <a:lumMod val="50000"/>
                            </a:schemeClr>
                          </a:solidFill>
                          <a:latin typeface="Calibri"/>
                        </a:rPr>
                      </a:br>
                      <a:r>
                        <a:rPr lang="en-US" sz="2000" b="0" i="0" u="none" strike="noStrike" dirty="0">
                          <a:solidFill>
                            <a:schemeClr val="bg1">
                              <a:lumMod val="50000"/>
                            </a:schemeClr>
                          </a:solidFill>
                          <a:latin typeface="Calibri"/>
                        </a:rPr>
                        <a:t>Some opportunities to generate </a:t>
                      </a:r>
                      <a:r>
                        <a:rPr lang="en-US" sz="2000" b="0" i="0" u="none" strike="noStrike" dirty="0" smtClean="0">
                          <a:solidFill>
                            <a:schemeClr val="bg1">
                              <a:lumMod val="50000"/>
                            </a:schemeClr>
                          </a:solidFill>
                          <a:latin typeface="Calibri"/>
                        </a:rPr>
                        <a:t>income are </a:t>
                      </a:r>
                      <a:r>
                        <a:rPr lang="en-US" sz="2000" b="0" i="0" u="none" strike="noStrike" dirty="0">
                          <a:solidFill>
                            <a:schemeClr val="bg1">
                              <a:lumMod val="50000"/>
                            </a:schemeClr>
                          </a:solidFill>
                          <a:latin typeface="Calibri"/>
                        </a:rPr>
                        <a:t>linked </a:t>
                      </a:r>
                      <a:r>
                        <a:rPr lang="en-US" sz="2000" b="0" i="0" u="none" strike="noStrike" dirty="0" smtClean="0">
                          <a:solidFill>
                            <a:schemeClr val="bg1">
                              <a:lumMod val="50000"/>
                            </a:schemeClr>
                          </a:solidFill>
                          <a:latin typeface="Calibri"/>
                        </a:rPr>
                        <a:t>to </a:t>
                      </a:r>
                      <a:r>
                        <a:rPr lang="en-US" sz="2000" b="0" i="0" u="none" strike="noStrike" dirty="0">
                          <a:solidFill>
                            <a:schemeClr val="bg1">
                              <a:lumMod val="50000"/>
                            </a:schemeClr>
                          </a:solidFill>
                          <a:latin typeface="Calibri"/>
                        </a:rPr>
                        <a:t>illegal mining, created by the conflict. </a:t>
                      </a:r>
                      <a:br>
                        <a:rPr lang="en-US" sz="2000" b="0" i="0" u="none" strike="noStrike" dirty="0">
                          <a:solidFill>
                            <a:schemeClr val="bg1">
                              <a:lumMod val="50000"/>
                            </a:schemeClr>
                          </a:solidFill>
                          <a:latin typeface="Calibri"/>
                        </a:rPr>
                      </a:br>
                      <a:r>
                        <a:rPr lang="en-US" sz="2000" b="0" i="0" u="none" strike="noStrike" dirty="0">
                          <a:solidFill>
                            <a:schemeClr val="bg1">
                              <a:lumMod val="50000"/>
                            </a:schemeClr>
                          </a:solidFill>
                          <a:latin typeface="Calibri"/>
                        </a:rPr>
                        <a:t>Income is suffering from its </a:t>
                      </a:r>
                      <a:r>
                        <a:rPr lang="en-US" sz="2000" b="0" i="0" u="none" strike="noStrike" dirty="0" smtClean="0">
                          <a:solidFill>
                            <a:schemeClr val="bg1">
                              <a:lumMod val="50000"/>
                            </a:schemeClr>
                          </a:solidFill>
                          <a:latin typeface="Calibri"/>
                        </a:rPr>
                        <a:t>interdependency </a:t>
                      </a:r>
                      <a:r>
                        <a:rPr lang="en-US" sz="2000" b="0" i="0" u="none" strike="noStrike" dirty="0">
                          <a:solidFill>
                            <a:schemeClr val="bg1">
                              <a:lumMod val="50000"/>
                            </a:schemeClr>
                          </a:solidFill>
                          <a:latin typeface="Calibri"/>
                        </a:rPr>
                        <a:t>with other </a:t>
                      </a:r>
                      <a:r>
                        <a:rPr lang="en-US" sz="2000" b="0" i="0" u="none" strike="noStrike" dirty="0" smtClean="0">
                          <a:solidFill>
                            <a:schemeClr val="bg1">
                              <a:lumMod val="50000"/>
                            </a:schemeClr>
                          </a:solidFill>
                          <a:latin typeface="Calibri"/>
                        </a:rPr>
                        <a:t>system components </a:t>
                      </a:r>
                      <a:r>
                        <a:rPr lang="en-US" sz="2000" b="0" i="0" u="none" strike="noStrike" dirty="0">
                          <a:solidFill>
                            <a:schemeClr val="bg1">
                              <a:lumMod val="50000"/>
                            </a:schemeClr>
                          </a:solidFill>
                          <a:latin typeface="Calibri"/>
                        </a:rPr>
                        <a:t>such as </a:t>
                      </a:r>
                      <a:r>
                        <a:rPr lang="en-US" sz="2000" b="0" i="0" u="none" strike="noStrike" dirty="0" smtClean="0">
                          <a:solidFill>
                            <a:schemeClr val="bg1">
                              <a:lumMod val="50000"/>
                            </a:schemeClr>
                          </a:solidFill>
                          <a:latin typeface="Calibri"/>
                        </a:rPr>
                        <a:t>infrastructure.</a:t>
                      </a:r>
                      <a:r>
                        <a:rPr lang="en-US" sz="2000" b="0" i="0" u="none" strike="noStrike" dirty="0">
                          <a:solidFill>
                            <a:schemeClr val="bg1">
                              <a:lumMod val="50000"/>
                            </a:schemeClr>
                          </a:solidFill>
                          <a:latin typeface="Calibri"/>
                        </a:rPr>
                        <a:t/>
                      </a:r>
                      <a:br>
                        <a:rPr lang="en-US" sz="2000" b="0" i="0" u="none" strike="noStrike" dirty="0">
                          <a:solidFill>
                            <a:schemeClr val="bg1">
                              <a:lumMod val="50000"/>
                            </a:schemeClr>
                          </a:solidFill>
                          <a:latin typeface="Calibri"/>
                        </a:rPr>
                      </a:br>
                      <a:r>
                        <a:rPr lang="en-US" sz="2000" b="0" i="0" u="none" strike="noStrike" dirty="0">
                          <a:solidFill>
                            <a:schemeClr val="bg1">
                              <a:lumMod val="50000"/>
                            </a:schemeClr>
                          </a:solidFill>
                          <a:latin typeface="Calibri"/>
                        </a:rPr>
                        <a:t>Income is suffering from internal pressure leading to a tipping </a:t>
                      </a:r>
                      <a:r>
                        <a:rPr lang="en-US" sz="2000" b="0" i="0" u="none" strike="noStrike" dirty="0" smtClean="0">
                          <a:solidFill>
                            <a:schemeClr val="bg1">
                              <a:lumMod val="50000"/>
                            </a:schemeClr>
                          </a:solidFill>
                          <a:latin typeface="Calibri"/>
                        </a:rPr>
                        <a:t>point and recurrent  </a:t>
                      </a:r>
                      <a:r>
                        <a:rPr lang="en-US" sz="2000" b="0" i="0" u="none" strike="noStrike" dirty="0">
                          <a:solidFill>
                            <a:schemeClr val="bg1">
                              <a:lumMod val="50000"/>
                            </a:schemeClr>
                          </a:solidFill>
                          <a:latin typeface="Calibri"/>
                        </a:rPr>
                        <a:t>losses of income often lead to </a:t>
                      </a:r>
                      <a:r>
                        <a:rPr lang="en-US" sz="2000" b="0" i="0" u="none" strike="noStrike" dirty="0" smtClean="0">
                          <a:solidFill>
                            <a:schemeClr val="bg1">
                              <a:lumMod val="50000"/>
                            </a:schemeClr>
                          </a:solidFill>
                          <a:latin typeface="Calibri"/>
                        </a:rPr>
                        <a:t>destitution </a:t>
                      </a:r>
                    </a:p>
                  </a:txBody>
                  <a:tcPr marL="9525" marR="9525" marT="9525" marB="0" anchor="ctr"/>
                </a:tc>
              </a:tr>
              <a:tr h="539461">
                <a:tc>
                  <a:txBody>
                    <a:bodyPr/>
                    <a:lstStyle/>
                    <a:p>
                      <a:pPr marL="0" algn="l" defTabSz="914400" rtl="0" eaLnBrk="1" fontAlgn="ctr" latinLnBrk="0" hangingPunct="1"/>
                      <a:r>
                        <a:rPr lang="en-AU" sz="2000" b="0" i="0" u="none" strike="noStrike" kern="1200" noProof="0" dirty="0" smtClean="0">
                          <a:solidFill>
                            <a:schemeClr val="bg1">
                              <a:lumMod val="50000"/>
                            </a:schemeClr>
                          </a:solidFill>
                          <a:latin typeface="Calibri"/>
                          <a:ea typeface="+mn-ea"/>
                          <a:cs typeface="+mn-cs"/>
                        </a:rPr>
                        <a:t>Savings group</a:t>
                      </a:r>
                    </a:p>
                  </a:txBody>
                  <a:tcPr/>
                </a:tc>
                <a:tc>
                  <a:txBody>
                    <a:bodyPr/>
                    <a:lstStyle/>
                    <a:p>
                      <a:pPr marL="0" algn="l" defTabSz="914400" rtl="0" eaLnBrk="1" fontAlgn="ctr" latinLnBrk="0" hangingPunct="1"/>
                      <a:r>
                        <a:rPr lang="en-US" sz="2000" b="0" i="0" u="none" strike="noStrike" kern="1200" dirty="0" smtClean="0">
                          <a:solidFill>
                            <a:schemeClr val="bg1">
                              <a:lumMod val="50000"/>
                            </a:schemeClr>
                          </a:solidFill>
                          <a:latin typeface="Calibri"/>
                          <a:ea typeface="+mn-ea"/>
                          <a:cs typeface="+mn-cs"/>
                        </a:rPr>
                        <a:t>…</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kern="1200" dirty="0" smtClean="0">
                          <a:solidFill>
                            <a:schemeClr val="bg1">
                              <a:lumMod val="50000"/>
                            </a:schemeClr>
                          </a:solidFill>
                          <a:latin typeface="Calibri"/>
                          <a:ea typeface="+mn-ea"/>
                          <a:cs typeface="+mn-cs"/>
                        </a:rPr>
                        <a:t>…</a:t>
                      </a:r>
                    </a:p>
                    <a:p>
                      <a:pPr marL="0" algn="l" defTabSz="914400" rtl="0" eaLnBrk="1" fontAlgn="ctr" latinLnBrk="0" hangingPunct="1"/>
                      <a:endParaRPr lang="en-US" sz="2000" b="0" i="0" u="none" strike="noStrike" kern="1200" dirty="0" smtClean="0">
                        <a:solidFill>
                          <a:schemeClr val="bg1">
                            <a:lumMod val="50000"/>
                          </a:schemeClr>
                        </a:solidFill>
                        <a:latin typeface="Calibri"/>
                        <a:ea typeface="+mn-ea"/>
                        <a:cs typeface="+mn-cs"/>
                      </a:endParaRPr>
                    </a:p>
                  </a:txBody>
                  <a:tcPr marL="9525" marR="9525" marT="9525" marB="0"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552728" cy="1022400"/>
          </a:xfrm>
        </p:spPr>
        <p:txBody>
          <a:bodyPr/>
          <a:lstStyle/>
          <a:p>
            <a:r>
              <a:rPr lang="en-AU" dirty="0" smtClean="0"/>
              <a:t>Selection of System </a:t>
            </a:r>
            <a:r>
              <a:rPr lang="en-AU" dirty="0"/>
              <a:t>C</a:t>
            </a:r>
            <a:r>
              <a:rPr lang="en-AU" dirty="0" smtClean="0"/>
              <a:t>omponents to be </a:t>
            </a:r>
            <a:r>
              <a:rPr lang="en-AU" dirty="0"/>
              <a:t>F</a:t>
            </a:r>
            <a:r>
              <a:rPr lang="en-AU" dirty="0" smtClean="0"/>
              <a:t>urther Analysed</a:t>
            </a:r>
            <a:endParaRPr lang="en-AU" dirty="0"/>
          </a:p>
        </p:txBody>
      </p:sp>
      <p:sp>
        <p:nvSpPr>
          <p:cNvPr id="4" name="Title 1"/>
          <p:cNvSpPr txBox="1">
            <a:spLocks/>
          </p:cNvSpPr>
          <p:nvPr/>
        </p:nvSpPr>
        <p:spPr>
          <a:xfrm>
            <a:off x="7380312" y="0"/>
            <a:ext cx="1763688" cy="1268760"/>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dirty="0" smtClean="0">
                <a:solidFill>
                  <a:schemeClr val="accent1">
                    <a:lumMod val="75000"/>
                  </a:schemeClr>
                </a:solidFill>
                <a:latin typeface="San"/>
                <a:ea typeface="+mj-ea"/>
                <a:cs typeface="+mj-cs"/>
              </a:rPr>
              <a:t>6</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089460282"/>
              </p:ext>
            </p:extLst>
          </p:nvPr>
        </p:nvGraphicFramePr>
        <p:xfrm>
          <a:off x="0" y="1370406"/>
          <a:ext cx="9144000" cy="3169920"/>
        </p:xfrm>
        <a:graphic>
          <a:graphicData uri="http://schemas.openxmlformats.org/drawingml/2006/table">
            <a:tbl>
              <a:tblPr firstRow="1" bandRow="1">
                <a:tableStyleId>{5C22544A-7EE6-4342-B048-85BDC9FD1C3A}</a:tableStyleId>
              </a:tblPr>
              <a:tblGrid>
                <a:gridCol w="7380312"/>
                <a:gridCol w="1763688"/>
              </a:tblGrid>
              <a:tr h="201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noProof="0" dirty="0" smtClean="0">
                          <a:latin typeface="Calibri" pitchFamily="34" charset="0"/>
                        </a:rPr>
                        <a:t>Group work</a:t>
                      </a:r>
                      <a:endParaRPr lang="en-AU" sz="2800" b="1" noProof="0" dirty="0">
                        <a:latin typeface="Calibri" pitchFamily="34" charset="0"/>
                      </a:endParaRPr>
                    </a:p>
                  </a:txBody>
                  <a:tcPr/>
                </a:tc>
                <a:tc>
                  <a:txBody>
                    <a:bodyPr/>
                    <a:lstStyle/>
                    <a:p>
                      <a:r>
                        <a:rPr lang="fr-BE" sz="2800" b="1" noProof="0" dirty="0" err="1" smtClean="0">
                          <a:latin typeface="Calibri" pitchFamily="34" charset="0"/>
                        </a:rPr>
                        <a:t>Duration</a:t>
                      </a:r>
                      <a:endParaRPr lang="fr-BE" sz="2800" b="1" noProof="0" dirty="0">
                        <a:latin typeface="Calibri" pitchFamily="34" charset="0"/>
                      </a:endParaRPr>
                    </a:p>
                  </a:txBody>
                  <a:tcPr/>
                </a:tc>
              </a:tr>
              <a:tr h="1497305">
                <a:tc>
                  <a:txBody>
                    <a:bodyPr/>
                    <a:lstStyle/>
                    <a:p>
                      <a:r>
                        <a:rPr lang="en-AU" sz="2400" kern="1200" baseline="0" noProof="0" dirty="0" smtClean="0">
                          <a:solidFill>
                            <a:schemeClr val="bg1">
                              <a:lumMod val="50000"/>
                            </a:schemeClr>
                          </a:solidFill>
                          <a:latin typeface="Calibri" pitchFamily="34" charset="0"/>
                          <a:ea typeface="+mn-ea"/>
                          <a:cs typeface="+mn-cs"/>
                        </a:rPr>
                        <a:t>In your groups select :</a:t>
                      </a:r>
                    </a:p>
                    <a:p>
                      <a:pPr>
                        <a:buFont typeface="Arial" pitchFamily="34" charset="0"/>
                        <a:buChar char="•"/>
                      </a:pPr>
                      <a:r>
                        <a:rPr lang="en-AU" sz="2400" kern="1200" baseline="0" noProof="0" dirty="0" smtClean="0">
                          <a:solidFill>
                            <a:schemeClr val="bg1">
                              <a:lumMod val="50000"/>
                            </a:schemeClr>
                          </a:solidFill>
                          <a:latin typeface="Calibri" pitchFamily="34" charset="0"/>
                          <a:ea typeface="+mn-ea"/>
                          <a:cs typeface="+mn-cs"/>
                        </a:rPr>
                        <a:t> The 2 system components that are reacting worst to shocks</a:t>
                      </a:r>
                    </a:p>
                    <a:p>
                      <a:pPr>
                        <a:buFont typeface="Arial" pitchFamily="34" charset="0"/>
                        <a:buChar char="•"/>
                      </a:pPr>
                      <a:r>
                        <a:rPr lang="en-AU" sz="2400" kern="1200" baseline="0" noProof="0" dirty="0" smtClean="0">
                          <a:solidFill>
                            <a:schemeClr val="bg1">
                              <a:lumMod val="50000"/>
                            </a:schemeClr>
                          </a:solidFill>
                          <a:latin typeface="Calibri" pitchFamily="34" charset="0"/>
                          <a:ea typeface="+mn-ea"/>
                          <a:cs typeface="+mn-cs"/>
                        </a:rPr>
                        <a:t> The 1 system component that is reacting best to shocks</a:t>
                      </a:r>
                    </a:p>
                    <a:p>
                      <a:pPr>
                        <a:buFont typeface="Arial" pitchFamily="34" charset="0"/>
                        <a:buChar char="•"/>
                      </a:pPr>
                      <a:endParaRPr lang="en-AU" sz="2400" kern="1200" baseline="0" noProof="0" dirty="0" smtClean="0">
                        <a:solidFill>
                          <a:schemeClr val="bg1">
                            <a:lumMod val="50000"/>
                          </a:schemeClr>
                        </a:solidFill>
                        <a:latin typeface="Calibri" pitchFamily="34" charset="0"/>
                        <a:ea typeface="+mn-ea"/>
                        <a:cs typeface="+mn-cs"/>
                      </a:endParaRPr>
                    </a:p>
                    <a:p>
                      <a:pPr>
                        <a:buFont typeface="Arial" pitchFamily="34" charset="0"/>
                        <a:buChar char="•"/>
                      </a:pPr>
                      <a:r>
                        <a:rPr lang="en-AU" sz="2400" kern="1200" baseline="0" noProof="0" dirty="0" smtClean="0">
                          <a:solidFill>
                            <a:schemeClr val="bg1">
                              <a:lumMod val="50000"/>
                            </a:schemeClr>
                          </a:solidFill>
                          <a:latin typeface="Calibri" pitchFamily="34" charset="0"/>
                          <a:ea typeface="+mn-ea"/>
                          <a:cs typeface="+mn-cs"/>
                        </a:rPr>
                        <a:t> Report them in the first column of the large matrix on the wall</a:t>
                      </a:r>
                    </a:p>
                  </a:txBody>
                  <a:tcPr/>
                </a:tc>
                <a:tc>
                  <a:txBody>
                    <a:bodyPr/>
                    <a:lstStyle/>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2400" b="1" kern="1200" noProof="0" dirty="0" smtClean="0">
                          <a:solidFill>
                            <a:schemeClr val="bg1">
                              <a:lumMod val="50000"/>
                            </a:schemeClr>
                          </a:solidFill>
                          <a:latin typeface="Calibri" pitchFamily="34" charset="0"/>
                          <a:ea typeface="+mn-ea"/>
                          <a:cs typeface="+mn-cs"/>
                        </a:rPr>
                        <a:t>15</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p>
                      <a:pPr marL="0" algn="l" defTabSz="914400" rtl="0" eaLnBrk="1" latinLnBrk="0" hangingPunct="1"/>
                      <a:endParaRPr lang="fr-BE" sz="2400" b="1" kern="1200" noProof="0" dirty="0" smtClean="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US" sz="2800" dirty="0" smtClean="0"/>
              <a:t>Different Systems have Different </a:t>
            </a:r>
            <a:r>
              <a:rPr lang="en-US" sz="2800" dirty="0"/>
              <a:t>S</a:t>
            </a:r>
            <a:r>
              <a:rPr lang="en-US" sz="2800" dirty="0" smtClean="0"/>
              <a:t>trategies to face Risk, for all three types of capacities</a:t>
            </a:r>
            <a:endParaRPr lang="fr-BE" sz="2800"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dirty="0" smtClean="0">
                <a:solidFill>
                  <a:schemeClr val="accent1">
                    <a:lumMod val="75000"/>
                  </a:schemeClr>
                </a:solidFill>
                <a:latin typeface="San"/>
                <a:ea typeface="+mj-ea"/>
                <a:cs typeface="+mj-cs"/>
              </a:rPr>
              <a:t>7</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81223549"/>
              </p:ext>
            </p:extLst>
          </p:nvPr>
        </p:nvGraphicFramePr>
        <p:xfrm>
          <a:off x="0" y="1412777"/>
          <a:ext cx="9144000" cy="1728585"/>
        </p:xfrm>
        <a:graphic>
          <a:graphicData uri="http://schemas.openxmlformats.org/drawingml/2006/table">
            <a:tbl>
              <a:tblPr firstRow="1" bandRow="1">
                <a:tableStyleId>{5C22544A-7EE6-4342-B048-85BDC9FD1C3A}</a:tableStyleId>
              </a:tblPr>
              <a:tblGrid>
                <a:gridCol w="7516579"/>
                <a:gridCol w="1627421"/>
              </a:tblGrid>
              <a:tr h="312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noProof="0" smtClean="0">
                          <a:latin typeface="Calibri" pitchFamily="34" charset="0"/>
                        </a:rPr>
                        <a:t>Individually</a:t>
                      </a:r>
                      <a:endParaRPr lang="en-US" sz="2400" b="1" noProof="0">
                        <a:latin typeface="Calibri" pitchFamily="34" charset="0"/>
                      </a:endParaRPr>
                    </a:p>
                  </a:txBody>
                  <a:tcPr/>
                </a:tc>
                <a:tc>
                  <a:txBody>
                    <a:bodyPr/>
                    <a:lstStyle/>
                    <a:p>
                      <a:r>
                        <a:rPr lang="en-US" sz="2400" b="1" noProof="0" smtClean="0">
                          <a:latin typeface="Calibri" pitchFamily="34" charset="0"/>
                        </a:rPr>
                        <a:t>Duration</a:t>
                      </a:r>
                      <a:endParaRPr lang="en-US" sz="2400" b="1" noProof="0">
                        <a:latin typeface="Calibri" pitchFamily="34" charset="0"/>
                      </a:endParaRPr>
                    </a:p>
                  </a:txBody>
                  <a:tcPr/>
                </a:tc>
              </a:tr>
              <a:tr h="1271385">
                <a:tc>
                  <a:txBody>
                    <a:bodyPr/>
                    <a:lstStyle/>
                    <a:p>
                      <a:r>
                        <a:rPr lang="en-US" sz="2800" kern="1200" baseline="0" noProof="0" smtClean="0">
                          <a:solidFill>
                            <a:schemeClr val="bg1">
                              <a:lumMod val="50000"/>
                            </a:schemeClr>
                          </a:solidFill>
                          <a:latin typeface="Calibri" pitchFamily="34" charset="0"/>
                          <a:ea typeface="+mn-ea"/>
                          <a:cs typeface="+mn-cs"/>
                        </a:rPr>
                        <a:t>Read the handout and highlight some strategies  relevant to the workshop’s context</a:t>
                      </a:r>
                      <a:endParaRPr lang="en-US" sz="2400" kern="1200" baseline="0" noProof="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en-US" sz="2400" b="1" kern="1200" noProof="0" dirty="0" smtClean="0">
                          <a:solidFill>
                            <a:schemeClr val="bg1">
                              <a:lumMod val="50000"/>
                            </a:schemeClr>
                          </a:solidFill>
                          <a:latin typeface="Calibri" pitchFamily="34" charset="0"/>
                          <a:ea typeface="+mn-ea"/>
                          <a:cs typeface="+mn-cs"/>
                        </a:rPr>
                        <a:t>10</a:t>
                      </a:r>
                      <a:r>
                        <a:rPr lang="en-US" sz="2400" b="1" kern="1200" baseline="0" noProof="0" dirty="0" smtClean="0">
                          <a:solidFill>
                            <a:schemeClr val="bg1">
                              <a:lumMod val="50000"/>
                            </a:schemeClr>
                          </a:solidFill>
                          <a:latin typeface="Calibri" pitchFamily="34" charset="0"/>
                          <a:ea typeface="+mn-ea"/>
                          <a:cs typeface="+mn-cs"/>
                        </a:rPr>
                        <a:t> </a:t>
                      </a:r>
                      <a:r>
                        <a:rPr lang="en-US" sz="2400" b="1" kern="1200" baseline="0" noProof="0" dirty="0" err="1" smtClean="0">
                          <a:solidFill>
                            <a:schemeClr val="bg1">
                              <a:lumMod val="50000"/>
                            </a:schemeClr>
                          </a:solidFill>
                          <a:latin typeface="Calibri" pitchFamily="34" charset="0"/>
                          <a:ea typeface="+mn-ea"/>
                          <a:cs typeface="+mn-cs"/>
                        </a:rPr>
                        <a:t>mins</a:t>
                      </a:r>
                      <a:r>
                        <a:rPr lang="en-US" sz="2400" b="1" kern="1200" baseline="0" noProof="0" dirty="0" smtClean="0">
                          <a:solidFill>
                            <a:schemeClr val="bg1">
                              <a:lumMod val="50000"/>
                            </a:schemeClr>
                          </a:solidFill>
                          <a:latin typeface="Calibri" pitchFamily="34" charset="0"/>
                          <a:ea typeface="+mn-ea"/>
                          <a:cs typeface="+mn-cs"/>
                        </a:rPr>
                        <a:t>.</a:t>
                      </a:r>
                      <a:endParaRPr lang="en-US" sz="2400" b="1" kern="1200" noProof="0" dirty="0">
                        <a:solidFill>
                          <a:schemeClr val="bg1">
                            <a:lumMod val="50000"/>
                          </a:schemeClr>
                        </a:solidFill>
                        <a:latin typeface="Calibri" pitchFamily="34" charset="0"/>
                        <a:ea typeface="+mn-ea"/>
                        <a:cs typeface="+mn-cs"/>
                      </a:endParaRPr>
                    </a:p>
                  </a:txBody>
                  <a:tcPr/>
                </a:tc>
              </a:tr>
            </a:tbl>
          </a:graphicData>
        </a:graphic>
      </p:graphicFrame>
      <p:pic>
        <p:nvPicPr>
          <p:cNvPr id="30721" name="Picture 1"/>
          <p:cNvPicPr>
            <a:picLocks noChangeAspect="1" noChangeArrowheads="1"/>
          </p:cNvPicPr>
          <p:nvPr/>
        </p:nvPicPr>
        <p:blipFill>
          <a:blip r:embed="rId3" cstate="print"/>
          <a:srcRect r="5469" b="27398"/>
          <a:stretch>
            <a:fillRect/>
          </a:stretch>
        </p:blipFill>
        <p:spPr bwMode="auto">
          <a:xfrm>
            <a:off x="0" y="3311853"/>
            <a:ext cx="5624161" cy="3357507"/>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US" smtClean="0"/>
              <a:t>Existing Capacities for Priority Components</a:t>
            </a:r>
            <a:endParaRPr lang="en-US"/>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noProof="0" dirty="0" smtClean="0">
                <a:solidFill>
                  <a:schemeClr val="accent1">
                    <a:lumMod val="75000"/>
                  </a:schemeClr>
                </a:solidFill>
                <a:latin typeface="San"/>
                <a:ea typeface="+mj-ea"/>
                <a:cs typeface="+mj-cs"/>
              </a:rPr>
              <a:t>8</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559128130"/>
              </p:ext>
            </p:extLst>
          </p:nvPr>
        </p:nvGraphicFramePr>
        <p:xfrm>
          <a:off x="0" y="1412777"/>
          <a:ext cx="9144000" cy="4815840"/>
        </p:xfrm>
        <a:graphic>
          <a:graphicData uri="http://schemas.openxmlformats.org/drawingml/2006/table">
            <a:tbl>
              <a:tblPr firstRow="1" bandRow="1">
                <a:tableStyleId>{5C22544A-7EE6-4342-B048-85BDC9FD1C3A}</a:tableStyleId>
              </a:tblPr>
              <a:tblGrid>
                <a:gridCol w="7516579"/>
                <a:gridCol w="1627421"/>
              </a:tblGrid>
              <a:tr h="37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noProof="0" smtClean="0">
                          <a:latin typeface="Calibri" pitchFamily="34" charset="0"/>
                        </a:rPr>
                        <a:t>Group Exercise</a:t>
                      </a:r>
                      <a:endParaRPr lang="en-US" sz="2400" b="1" noProof="0">
                        <a:latin typeface="Calibri" pitchFamily="34" charset="0"/>
                      </a:endParaRPr>
                    </a:p>
                  </a:txBody>
                  <a:tcPr/>
                </a:tc>
                <a:tc>
                  <a:txBody>
                    <a:bodyPr/>
                    <a:lstStyle/>
                    <a:p>
                      <a:r>
                        <a:rPr lang="en-US" sz="2400" b="1" noProof="0" smtClean="0">
                          <a:latin typeface="Calibri" pitchFamily="34" charset="0"/>
                        </a:rPr>
                        <a:t>Duration</a:t>
                      </a:r>
                      <a:endParaRPr lang="en-US" sz="2400" b="1" noProof="0">
                        <a:latin typeface="Calibri" pitchFamily="34" charset="0"/>
                      </a:endParaRPr>
                    </a:p>
                  </a:txBody>
                  <a:tcPr/>
                </a:tc>
              </a:tr>
              <a:tr h="1858359">
                <a:tc>
                  <a:txBody>
                    <a:bodyPr/>
                    <a:lstStyle/>
                    <a:p>
                      <a:r>
                        <a:rPr lang="en-US" sz="2800" kern="1200" baseline="0" noProof="0" smtClean="0">
                          <a:solidFill>
                            <a:schemeClr val="bg1">
                              <a:lumMod val="50000"/>
                            </a:schemeClr>
                          </a:solidFill>
                          <a:latin typeface="Calibri" pitchFamily="34" charset="0"/>
                          <a:ea typeface="+mn-ea"/>
                          <a:cs typeface="+mn-cs"/>
                        </a:rPr>
                        <a:t>For the three priority components you selected during Exercise 6, fill in the next three columns of your matrix:</a:t>
                      </a:r>
                    </a:p>
                    <a:p>
                      <a:endParaRPr lang="en-US" sz="2800" kern="1200" baseline="0" noProof="0" smtClean="0">
                        <a:solidFill>
                          <a:schemeClr val="bg1">
                            <a:lumMod val="50000"/>
                          </a:schemeClr>
                        </a:solidFill>
                        <a:latin typeface="Calibri" pitchFamily="34" charset="0"/>
                        <a:ea typeface="+mn-ea"/>
                        <a:cs typeface="+mn-cs"/>
                      </a:endParaRPr>
                    </a:p>
                    <a:p>
                      <a:r>
                        <a:rPr lang="en-US" sz="2800" kern="1200" baseline="0" noProof="0" smtClean="0">
                          <a:solidFill>
                            <a:schemeClr val="bg1">
                              <a:lumMod val="50000"/>
                            </a:schemeClr>
                          </a:solidFill>
                          <a:latin typeface="Calibri" pitchFamily="34" charset="0"/>
                          <a:ea typeface="+mn-ea"/>
                          <a:cs typeface="+mn-cs"/>
                        </a:rPr>
                        <a:t>What existing absorptive, adaptive and transformative capacities support this item to face the risk landscape?</a:t>
                      </a:r>
                    </a:p>
                    <a:p>
                      <a:endParaRPr lang="en-US" sz="2800" kern="1200" baseline="0" noProof="0" smtClean="0">
                        <a:solidFill>
                          <a:schemeClr val="bg1">
                            <a:lumMod val="50000"/>
                          </a:schemeClr>
                        </a:solidFill>
                        <a:latin typeface="Calibri" pitchFamily="34" charset="0"/>
                        <a:ea typeface="+mn-ea"/>
                        <a:cs typeface="+mn-cs"/>
                      </a:endParaRPr>
                    </a:p>
                    <a:p>
                      <a:r>
                        <a:rPr lang="en-US" sz="2800" kern="1200" baseline="0" noProof="0" smtClean="0">
                          <a:solidFill>
                            <a:schemeClr val="bg1">
                              <a:lumMod val="50000"/>
                            </a:schemeClr>
                          </a:solidFill>
                          <a:latin typeface="Calibri" pitchFamily="34" charset="0"/>
                          <a:ea typeface="+mn-ea"/>
                          <a:cs typeface="+mn-cs"/>
                        </a:rPr>
                        <a:t>Do not include external help at this stage.</a:t>
                      </a:r>
                    </a:p>
                    <a:p>
                      <a:r>
                        <a:rPr lang="en-US" sz="2800" kern="1200" baseline="0" noProof="0" smtClean="0">
                          <a:solidFill>
                            <a:schemeClr val="bg1">
                              <a:lumMod val="50000"/>
                            </a:schemeClr>
                          </a:solidFill>
                          <a:latin typeface="Calibri" pitchFamily="34" charset="0"/>
                          <a:ea typeface="+mn-ea"/>
                          <a:cs typeface="+mn-cs"/>
                        </a:rPr>
                        <a:t> </a:t>
                      </a:r>
                      <a:endParaRPr lang="en-US" sz="2400" kern="1200" baseline="0" noProof="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en-US" sz="2400" b="1" kern="1200" noProof="0" dirty="0" smtClean="0">
                          <a:solidFill>
                            <a:schemeClr val="bg1">
                              <a:lumMod val="50000"/>
                            </a:schemeClr>
                          </a:solidFill>
                          <a:latin typeface="Calibri" pitchFamily="34" charset="0"/>
                          <a:ea typeface="+mn-ea"/>
                          <a:cs typeface="+mn-cs"/>
                        </a:rPr>
                        <a:t>30</a:t>
                      </a:r>
                      <a:r>
                        <a:rPr lang="en-US" sz="2400" b="1" kern="1200" baseline="0" noProof="0" dirty="0" smtClean="0">
                          <a:solidFill>
                            <a:schemeClr val="bg1">
                              <a:lumMod val="50000"/>
                            </a:schemeClr>
                          </a:solidFill>
                          <a:latin typeface="Calibri" pitchFamily="34" charset="0"/>
                          <a:ea typeface="+mn-ea"/>
                          <a:cs typeface="+mn-cs"/>
                        </a:rPr>
                        <a:t> </a:t>
                      </a:r>
                      <a:r>
                        <a:rPr lang="en-US" sz="2400" b="1" kern="1200" baseline="0" noProof="0" dirty="0" err="1" smtClean="0">
                          <a:solidFill>
                            <a:schemeClr val="bg1">
                              <a:lumMod val="50000"/>
                            </a:schemeClr>
                          </a:solidFill>
                          <a:latin typeface="Calibri" pitchFamily="34" charset="0"/>
                          <a:ea typeface="+mn-ea"/>
                          <a:cs typeface="+mn-cs"/>
                        </a:rPr>
                        <a:t>mins</a:t>
                      </a:r>
                      <a:r>
                        <a:rPr lang="en-US" sz="2400" b="1" kern="1200" baseline="0" noProof="0" dirty="0" smtClean="0">
                          <a:solidFill>
                            <a:schemeClr val="bg1">
                              <a:lumMod val="50000"/>
                            </a:schemeClr>
                          </a:solidFill>
                          <a:latin typeface="Calibri" pitchFamily="34" charset="0"/>
                          <a:ea typeface="+mn-ea"/>
                          <a:cs typeface="+mn-cs"/>
                        </a:rPr>
                        <a:t>.</a:t>
                      </a:r>
                      <a:endParaRPr lang="en-US"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Review</a:t>
            </a:r>
            <a:r>
              <a:rPr lang="fr-BE" dirty="0" smtClean="0"/>
              <a:t> of Module Objectives</a:t>
            </a:r>
            <a:endParaRPr lang="fr-BE" dirty="0"/>
          </a:p>
        </p:txBody>
      </p:sp>
      <p:sp>
        <p:nvSpPr>
          <p:cNvPr id="3" name="Content Placeholder 2"/>
          <p:cNvSpPr>
            <a:spLocks noGrp="1"/>
          </p:cNvSpPr>
          <p:nvPr>
            <p:ph idx="1"/>
          </p:nvPr>
        </p:nvSpPr>
        <p:spPr/>
        <p:txBody>
          <a:bodyPr>
            <a:normAutofit lnSpcReduction="10000"/>
          </a:bodyPr>
          <a:lstStyle/>
          <a:p>
            <a:pPr fontAlgn="base">
              <a:spcAft>
                <a:spcPct val="0"/>
              </a:spcAft>
              <a:buClr>
                <a:schemeClr val="tx1">
                  <a:lumMod val="75000"/>
                  <a:lumOff val="25000"/>
                </a:schemeClr>
              </a:buClr>
            </a:pPr>
            <a:r>
              <a:rPr lang="en-US" dirty="0" smtClean="0"/>
              <a:t>Explain why some components are less affected and some more affected by shocks </a:t>
            </a:r>
          </a:p>
          <a:p>
            <a:pPr fontAlgn="base">
              <a:spcAft>
                <a:spcPct val="0"/>
              </a:spcAft>
              <a:buClr>
                <a:schemeClr val="tx1">
                  <a:lumMod val="75000"/>
                  <a:lumOff val="25000"/>
                </a:schemeClr>
              </a:buClr>
              <a:buNone/>
            </a:pPr>
            <a:r>
              <a:rPr lang="en-US" dirty="0" smtClean="0"/>
              <a:t>•	Identify key variables in terms of vulnerabilities and existing capacities, that explain the impact of the risk landscape on the system</a:t>
            </a:r>
          </a:p>
          <a:p>
            <a:pPr fontAlgn="base">
              <a:spcAft>
                <a:spcPct val="0"/>
              </a:spcAft>
              <a:buClr>
                <a:schemeClr val="tx1">
                  <a:lumMod val="75000"/>
                  <a:lumOff val="25000"/>
                </a:schemeClr>
              </a:buClr>
              <a:buNone/>
            </a:pPr>
            <a:r>
              <a:rPr lang="en-US" dirty="0" smtClean="0"/>
              <a:t>•	Identify links between key system components that accelerate vulnerabilities or capacities</a:t>
            </a:r>
          </a:p>
          <a:p>
            <a:pPr fontAlgn="base">
              <a:spcAft>
                <a:spcPct val="0"/>
              </a:spcAft>
              <a:buClr>
                <a:schemeClr val="tx1">
                  <a:lumMod val="75000"/>
                  <a:lumOff val="25000"/>
                </a:schemeClr>
              </a:buClr>
            </a:pPr>
            <a:r>
              <a:rPr lang="en-US" dirty="0" smtClean="0"/>
              <a:t>List existing capacities for priority components</a:t>
            </a:r>
            <a:endParaRPr lang="fr-FR" dirty="0" smtClean="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89394"/>
            <a:ext cx="7056416" cy="573427"/>
          </a:xfrm>
        </p:spPr>
        <p:txBody>
          <a:bodyPr/>
          <a:lstStyle/>
          <a:p>
            <a:r>
              <a:rPr lang="en-US" dirty="0" smtClean="0"/>
              <a:t>Day one Evaluation!</a:t>
            </a:r>
            <a:endParaRPr lang="en-GB" dirty="0"/>
          </a:p>
        </p:txBody>
      </p:sp>
      <p:sp>
        <p:nvSpPr>
          <p:cNvPr id="4" name="TextBox 3"/>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latin typeface="Calibri" pitchFamily="34" charset="0"/>
              </a:rPr>
              <a:t>Workshop Agenda</a:t>
            </a:r>
            <a:endParaRPr lang="fr-BE" dirty="0">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55576" y="1293726"/>
            <a:ext cx="8095059" cy="5735674"/>
          </a:xfrm>
          <a:prstGeom prst="rect">
            <a:avLst/>
          </a:prstGeom>
          <a:noFill/>
          <a:ln w="9525">
            <a:noFill/>
            <a:miter lim="800000"/>
            <a:headEnd/>
            <a:tailEnd/>
          </a:ln>
          <a:effectLst/>
        </p:spPr>
      </p:pic>
      <p:sp>
        <p:nvSpPr>
          <p:cNvPr id="4" name="TextBox 3"/>
          <p:cNvSpPr txBox="1"/>
          <p:nvPr/>
        </p:nvSpPr>
        <p:spPr>
          <a:xfrm>
            <a:off x="2699792" y="3501008"/>
            <a:ext cx="3024336" cy="646331"/>
          </a:xfrm>
          <a:prstGeom prst="rect">
            <a:avLst/>
          </a:prstGeom>
          <a:solidFill>
            <a:srgbClr val="92D050"/>
          </a:solidFill>
        </p:spPr>
        <p:txBody>
          <a:bodyPr wrap="square" rtlCol="0">
            <a:spAutoFit/>
          </a:bodyPr>
          <a:lstStyle/>
          <a:p>
            <a:r>
              <a:rPr lang="en-US" dirty="0" smtClean="0">
                <a:solidFill>
                  <a:srgbClr val="FF0000"/>
                </a:solidFill>
              </a:rPr>
              <a:t>[Paste a picture of your workshop agenda here]</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591120"/>
            <a:ext cx="7056416" cy="2464777"/>
          </a:xfrm>
        </p:spPr>
        <p:txBody>
          <a:bodyPr/>
          <a:lstStyle/>
          <a:p>
            <a:r>
              <a:rPr lang="en-GB" dirty="0" smtClean="0"/>
              <a:t>Module 3 </a:t>
            </a:r>
            <a:r>
              <a:rPr lang="fr-FR" dirty="0" smtClean="0"/>
              <a:t/>
            </a:r>
            <a:br>
              <a:rPr lang="fr-FR" dirty="0" smtClean="0"/>
            </a:br>
            <a:r>
              <a:rPr lang="fr-FR" dirty="0" smtClean="0"/>
              <a:t/>
            </a:r>
            <a:br>
              <a:rPr lang="fr-FR" dirty="0" smtClean="0"/>
            </a:br>
            <a:r>
              <a:rPr lang="en-US" dirty="0" smtClean="0"/>
              <a:t>Analysis of stakeholders and processes influencing the system</a:t>
            </a:r>
            <a:endParaRPr lang="en-GB" dirty="0"/>
          </a:p>
        </p:txBody>
      </p:sp>
      <p:pic>
        <p:nvPicPr>
          <p:cNvPr id="3" name="Picture 2"/>
          <p:cNvPicPr>
            <a:picLocks noChangeAspect="1" noChangeArrowheads="1"/>
          </p:cNvPicPr>
          <p:nvPr/>
        </p:nvPicPr>
        <p:blipFill>
          <a:blip r:embed="rId3" cstate="print"/>
          <a:srcRect/>
          <a:stretch>
            <a:fillRect/>
          </a:stretch>
        </p:blipFill>
        <p:spPr bwMode="auto">
          <a:xfrm>
            <a:off x="0" y="3384376"/>
            <a:ext cx="4139952" cy="3104964"/>
          </a:xfrm>
          <a:prstGeom prst="rect">
            <a:avLst/>
          </a:prstGeom>
          <a:solidFill>
            <a:schemeClr val="tx1"/>
          </a:solidFill>
          <a:ln w="9525">
            <a:noFill/>
            <a:miter lim="800000"/>
            <a:headEnd/>
            <a:tailEnd/>
          </a:ln>
          <a:effectLst/>
        </p:spPr>
      </p:pic>
      <p:sp>
        <p:nvSpPr>
          <p:cNvPr id="4" name="Oval 3"/>
          <p:cNvSpPr/>
          <p:nvPr/>
        </p:nvSpPr>
        <p:spPr>
          <a:xfrm>
            <a:off x="1691680" y="2753544"/>
            <a:ext cx="936104" cy="4104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Module </a:t>
            </a:r>
            <a:r>
              <a:rPr lang="fr-BE" dirty="0" err="1" smtClean="0"/>
              <a:t>Aim</a:t>
            </a:r>
            <a:endParaRPr lang="fr-BE" dirty="0"/>
          </a:p>
        </p:txBody>
      </p:sp>
      <p:sp>
        <p:nvSpPr>
          <p:cNvPr id="4" name="Content Placeholder 2"/>
          <p:cNvSpPr>
            <a:spLocks noGrp="1"/>
          </p:cNvSpPr>
          <p:nvPr>
            <p:ph idx="1"/>
          </p:nvPr>
        </p:nvSpPr>
        <p:spPr>
          <a:xfrm>
            <a:off x="288488" y="1728192"/>
            <a:ext cx="8676000" cy="2492896"/>
          </a:xfrm>
        </p:spPr>
        <p:txBody>
          <a:bodyPr>
            <a:noAutofit/>
          </a:bodyPr>
          <a:lstStyle/>
          <a:p>
            <a:pPr marL="0" indent="0">
              <a:buNone/>
            </a:pPr>
            <a:r>
              <a:rPr lang="en-AU" dirty="0" smtClean="0"/>
              <a:t>Analyse how stakeholders and processes influence level, quality and access to system components</a:t>
            </a:r>
            <a:endParaRPr lang="en-US" dirty="0">
              <a:latin typeface="Calibri" pitchFamily="34" charset="0"/>
            </a:endParaRPr>
          </a:p>
        </p:txBody>
      </p:sp>
      <p:sp>
        <p:nvSpPr>
          <p:cNvPr id="5" name="TextBox 4"/>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a:t>
            </a:r>
            <a:endParaRPr lang="en-US" dirty="0"/>
          </a:p>
        </p:txBody>
      </p:sp>
      <p:sp>
        <p:nvSpPr>
          <p:cNvPr id="3" name="Content Placeholder 2"/>
          <p:cNvSpPr>
            <a:spLocks noGrp="1"/>
          </p:cNvSpPr>
          <p:nvPr>
            <p:ph idx="1"/>
          </p:nvPr>
        </p:nvSpPr>
        <p:spPr/>
        <p:txBody>
          <a:bodyPr>
            <a:normAutofit/>
          </a:bodyPr>
          <a:lstStyle/>
          <a:p>
            <a:pPr lvl="0"/>
            <a:r>
              <a:rPr lang="en-US" dirty="0" smtClean="0"/>
              <a:t>Identify key stakeholders influencing system components</a:t>
            </a:r>
          </a:p>
          <a:p>
            <a:pPr lvl="0"/>
            <a:r>
              <a:rPr lang="en-US" dirty="0" smtClean="0"/>
              <a:t>List the processes through which they are influencing different components of the system, in terms of level, quality and access </a:t>
            </a:r>
          </a:p>
          <a:p>
            <a:r>
              <a:rPr lang="en-US" dirty="0" smtClean="0"/>
              <a:t>Map stakeholders’ current and future influences on the system</a:t>
            </a:r>
            <a:endParaRPr lang="fr-F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Stakeholders can be formal or informal, at different levels of the system</a:t>
            </a:r>
          </a:p>
          <a:p>
            <a:r>
              <a:rPr lang="en-AU" dirty="0" smtClean="0"/>
              <a:t>Stakeholders can strengthen capacities or fuel vulnerability</a:t>
            </a:r>
          </a:p>
          <a:p>
            <a:r>
              <a:rPr lang="en-AU" dirty="0" smtClean="0"/>
              <a:t>Stakeholders can also contribute to the system reaching critical threshold/ tipping points towards a poverty trap or transformative change</a:t>
            </a:r>
          </a:p>
        </p:txBody>
      </p:sp>
      <p:sp>
        <p:nvSpPr>
          <p:cNvPr id="4" name="Title 1"/>
          <p:cNvSpPr txBox="1">
            <a:spLocks/>
          </p:cNvSpPr>
          <p:nvPr/>
        </p:nvSpPr>
        <p:spPr>
          <a:xfrm>
            <a:off x="1232400" y="332656"/>
            <a:ext cx="7416000" cy="1022400"/>
          </a:xfrm>
          <a:prstGeom prst="rect">
            <a:avLst/>
          </a:prstGeom>
        </p:spPr>
        <p:txBody>
          <a:bodyPr vert="horz" lIns="91440" tIns="45720" rIns="91440" bIns="45720" rtlCol="0" anchor="ctr">
            <a:noAutofit/>
          </a:bodyPr>
          <a:lstStyle/>
          <a:p>
            <a:r>
              <a:rPr lang="en-AU" sz="3200" dirty="0" smtClean="0">
                <a:latin typeface="Calibri" pitchFamily="34" charset="0"/>
              </a:rPr>
              <a:t>Which Stakeholders Erode or Boost the System’s Resilience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Questions to </a:t>
            </a:r>
            <a:r>
              <a:rPr lang="en-AU" dirty="0"/>
              <a:t>G</a:t>
            </a:r>
            <a:r>
              <a:rPr lang="en-AU" dirty="0" smtClean="0"/>
              <a:t>uide Module 3 Analysis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698134432"/>
              </p:ext>
            </p:extLst>
          </p:nvPr>
        </p:nvGraphicFramePr>
        <p:xfrm>
          <a:off x="72008" y="1268760"/>
          <a:ext cx="8676456" cy="5587672"/>
        </p:xfrm>
        <a:graphic>
          <a:graphicData uri="http://schemas.openxmlformats.org/drawingml/2006/table">
            <a:tbl>
              <a:tblPr/>
              <a:tblGrid>
                <a:gridCol w="3337099"/>
                <a:gridCol w="5339357"/>
              </a:tblGrid>
              <a:tr h="382388">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Questions</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Examples</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r>
              <a:tr h="1181924">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Who</a:t>
                      </a:r>
                      <a:r>
                        <a:rPr lang="en-AU" sz="2400" b="1" baseline="0" noProof="0" dirty="0" smtClean="0">
                          <a:solidFill>
                            <a:schemeClr val="tx1"/>
                          </a:solidFill>
                          <a:latin typeface="Calibri" pitchFamily="34" charset="0"/>
                          <a:ea typeface="Times New Roman"/>
                          <a:cs typeface="Cambria"/>
                        </a:rPr>
                        <a:t> are the key stakeholders and what are their characteristics?</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Size, level of society they are influential in, type of actor.</a:t>
                      </a:r>
                      <a:r>
                        <a:rPr lang="en-AU" sz="2400" b="1" baseline="0" noProof="0" dirty="0" smtClean="0">
                          <a:solidFill>
                            <a:schemeClr val="tx1"/>
                          </a:solidFill>
                          <a:latin typeface="Calibri" pitchFamily="34" charset="0"/>
                          <a:ea typeface="Times New Roman"/>
                          <a:cs typeface="Cambria"/>
                        </a:rPr>
                        <a:t> </a:t>
                      </a:r>
                    </a:p>
                  </a:txBody>
                  <a:tcPr marL="68580" marR="68580" marT="0" marB="0">
                    <a:lnL>
                      <a:noFill/>
                    </a:lnL>
                    <a:lnR>
                      <a:noFill/>
                    </a:lnR>
                    <a:lnT>
                      <a:noFill/>
                    </a:lnT>
                    <a:lnB>
                      <a:noFill/>
                    </a:lnB>
                  </a:tcPr>
                </a:tc>
              </a:tr>
              <a:tr h="1782787">
                <a:tc>
                  <a:txBody>
                    <a:bodyPr/>
                    <a:lstStyle/>
                    <a:p>
                      <a:pPr marL="0" marR="0">
                        <a:spcBef>
                          <a:spcPts val="0"/>
                        </a:spcBef>
                        <a:spcAft>
                          <a:spcPts val="0"/>
                        </a:spcAft>
                      </a:pPr>
                      <a:endParaRPr lang="en-AU" sz="2800" b="1" noProof="0" dirty="0" smtClean="0">
                        <a:solidFill>
                          <a:schemeClr val="tx1"/>
                        </a:solidFill>
                        <a:latin typeface="Calibri" pitchFamily="34" charset="0"/>
                        <a:ea typeface="Times New Roman"/>
                        <a:cs typeface="Times New Roman"/>
                      </a:endParaRPr>
                    </a:p>
                    <a:p>
                      <a:pPr marL="0" marR="0">
                        <a:spcBef>
                          <a:spcPts val="0"/>
                        </a:spcBef>
                        <a:spcAft>
                          <a:spcPts val="0"/>
                        </a:spcAft>
                      </a:pPr>
                      <a:r>
                        <a:rPr lang="en-AU" sz="2400" b="1" noProof="0" dirty="0" smtClean="0">
                          <a:solidFill>
                            <a:schemeClr val="tx1"/>
                          </a:solidFill>
                          <a:latin typeface="Calibri" pitchFamily="34" charset="0"/>
                          <a:ea typeface="Times New Roman"/>
                          <a:cs typeface="Cambria"/>
                        </a:rPr>
                        <a:t>What</a:t>
                      </a:r>
                      <a:r>
                        <a:rPr lang="en-AU" sz="2400" b="1" baseline="0" noProof="0" dirty="0" smtClean="0">
                          <a:solidFill>
                            <a:schemeClr val="tx1"/>
                          </a:solidFill>
                          <a:latin typeface="Calibri" pitchFamily="34" charset="0"/>
                          <a:ea typeface="Times New Roman"/>
                          <a:cs typeface="Cambria"/>
                        </a:rPr>
                        <a:t> are the processes through which they influence the system?</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Strategy : Military,</a:t>
                      </a:r>
                      <a:r>
                        <a:rPr lang="en-AU" sz="2400" b="1" baseline="0" noProof="0" dirty="0" smtClean="0">
                          <a:solidFill>
                            <a:schemeClr val="tx1"/>
                          </a:solidFill>
                          <a:latin typeface="Calibri" pitchFamily="34" charset="0"/>
                          <a:ea typeface="Times New Roman"/>
                          <a:cs typeface="Cambria"/>
                        </a:rPr>
                        <a:t> political, humanitarian, economic.</a:t>
                      </a:r>
                      <a:endParaRPr lang="en-AU" sz="2800" b="1" noProof="0" dirty="0" smtClean="0">
                        <a:solidFill>
                          <a:schemeClr val="tx1"/>
                        </a:solidFill>
                        <a:latin typeface="Calibri" pitchFamily="34" charset="0"/>
                        <a:ea typeface="Times New Roman"/>
                        <a:cs typeface="Cambria"/>
                      </a:endParaRPr>
                    </a:p>
                    <a:p>
                      <a:pPr marL="0" marR="0">
                        <a:spcBef>
                          <a:spcPts val="0"/>
                        </a:spcBef>
                        <a:spcAft>
                          <a:spcPts val="0"/>
                        </a:spcAft>
                      </a:pPr>
                      <a:r>
                        <a:rPr lang="en-AU" sz="2400" b="1" noProof="0" dirty="0" smtClean="0">
                          <a:solidFill>
                            <a:schemeClr val="tx1"/>
                          </a:solidFill>
                          <a:latin typeface="Calibri" pitchFamily="34" charset="0"/>
                          <a:ea typeface="Times New Roman"/>
                          <a:cs typeface="Cambria"/>
                        </a:rPr>
                        <a:t>Legal framework: tax system, land regulation.</a:t>
                      </a:r>
                      <a:endParaRPr lang="en-AU" sz="2800" b="1" noProof="0" dirty="0" smtClean="0">
                        <a:solidFill>
                          <a:schemeClr val="tx1"/>
                        </a:solidFill>
                        <a:latin typeface="Calibri" pitchFamily="34" charset="0"/>
                        <a:ea typeface="Times New Roman"/>
                        <a:cs typeface="Cambria"/>
                      </a:endParaRPr>
                    </a:p>
                    <a:p>
                      <a:pPr marL="0" marR="0">
                        <a:spcBef>
                          <a:spcPts val="0"/>
                        </a:spcBef>
                        <a:spcAft>
                          <a:spcPts val="0"/>
                        </a:spcAft>
                      </a:pPr>
                      <a:r>
                        <a:rPr lang="en-AU" sz="2400" b="1" noProof="0" dirty="0" smtClean="0">
                          <a:solidFill>
                            <a:schemeClr val="tx1"/>
                          </a:solidFill>
                          <a:latin typeface="Calibri" pitchFamily="34" charset="0"/>
                          <a:ea typeface="Times New Roman"/>
                          <a:cs typeface="Cambria"/>
                        </a:rPr>
                        <a:t>Customary : traditional authority.</a:t>
                      </a:r>
                      <a:endParaRPr lang="en-AU" sz="2800" b="1" noProof="0" dirty="0" smtClean="0">
                        <a:solidFill>
                          <a:schemeClr val="tx1"/>
                        </a:solidFill>
                        <a:latin typeface="Calibri" pitchFamily="34" charset="0"/>
                        <a:ea typeface="Times New Roman"/>
                        <a:cs typeface="Cambria"/>
                      </a:endParaRPr>
                    </a:p>
                    <a:p>
                      <a:pPr marL="0" marR="0">
                        <a:spcBef>
                          <a:spcPts val="0"/>
                        </a:spcBef>
                        <a:spcAft>
                          <a:spcPts val="0"/>
                        </a:spcAft>
                      </a:pPr>
                      <a:r>
                        <a:rPr lang="en-AU" sz="2400" b="1" noProof="0" dirty="0" smtClean="0">
                          <a:solidFill>
                            <a:schemeClr val="tx1"/>
                          </a:solidFill>
                          <a:latin typeface="Calibri" pitchFamily="34" charset="0"/>
                          <a:ea typeface="Times New Roman"/>
                          <a:cs typeface="Cambria"/>
                        </a:rPr>
                        <a:t>Cultural : identity,</a:t>
                      </a:r>
                      <a:r>
                        <a:rPr lang="en-AU" sz="2400" b="1" baseline="0" noProof="0" dirty="0" smtClean="0">
                          <a:solidFill>
                            <a:schemeClr val="tx1"/>
                          </a:solidFill>
                          <a:latin typeface="Calibri" pitchFamily="34" charset="0"/>
                          <a:ea typeface="Times New Roman"/>
                          <a:cs typeface="Cambria"/>
                        </a:rPr>
                        <a:t> religion, ethnicity. </a:t>
                      </a:r>
                      <a:r>
                        <a:rPr lang="en-AU" sz="2400" b="1" noProof="0" dirty="0" smtClean="0">
                          <a:solidFill>
                            <a:schemeClr val="tx1"/>
                          </a:solidFill>
                          <a:latin typeface="Calibri" pitchFamily="34" charset="0"/>
                          <a:ea typeface="Times New Roman"/>
                          <a:cs typeface="Cambria"/>
                        </a:rPr>
                        <a:t> </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r>
              <a:tr h="1181924">
                <a:tc>
                  <a:txBody>
                    <a:bodyPr/>
                    <a:lstStyle/>
                    <a:p>
                      <a:pPr marL="0" marR="0">
                        <a:spcBef>
                          <a:spcPts val="0"/>
                        </a:spcBef>
                        <a:spcAft>
                          <a:spcPts val="0"/>
                        </a:spcAft>
                      </a:pPr>
                      <a:endParaRPr lang="en-AU" sz="2800" b="1" noProof="0" dirty="0" smtClean="0">
                        <a:solidFill>
                          <a:schemeClr val="tx1"/>
                        </a:solidFill>
                        <a:latin typeface="Calibri" pitchFamily="34" charset="0"/>
                        <a:ea typeface="Times New Roman"/>
                        <a:cs typeface="Times New Roman"/>
                      </a:endParaRPr>
                    </a:p>
                    <a:p>
                      <a:pPr marL="0" marR="0">
                        <a:spcBef>
                          <a:spcPts val="0"/>
                        </a:spcBef>
                        <a:spcAft>
                          <a:spcPts val="0"/>
                        </a:spcAft>
                      </a:pPr>
                      <a:r>
                        <a:rPr lang="en-AU" sz="2400" b="1" noProof="0" dirty="0" smtClean="0">
                          <a:solidFill>
                            <a:schemeClr val="tx1"/>
                          </a:solidFill>
                          <a:latin typeface="Calibri" pitchFamily="34" charset="0"/>
                          <a:ea typeface="Times New Roman"/>
                          <a:cs typeface="Cambria"/>
                        </a:rPr>
                        <a:t>Assessment of</a:t>
                      </a:r>
                      <a:r>
                        <a:rPr lang="en-AU" sz="2400" b="1" baseline="0" noProof="0" dirty="0" smtClean="0">
                          <a:solidFill>
                            <a:schemeClr val="tx1"/>
                          </a:solidFill>
                          <a:latin typeface="Calibri" pitchFamily="34" charset="0"/>
                          <a:ea typeface="Times New Roman"/>
                          <a:cs typeface="Cambria"/>
                        </a:rPr>
                        <a:t> </a:t>
                      </a:r>
                      <a:r>
                        <a:rPr lang="en-AU" sz="2400" b="1" noProof="0" dirty="0" smtClean="0">
                          <a:solidFill>
                            <a:schemeClr val="tx1"/>
                          </a:solidFill>
                          <a:latin typeface="Calibri" pitchFamily="34" charset="0"/>
                          <a:ea typeface="Times New Roman"/>
                          <a:cs typeface="Cambria"/>
                        </a:rPr>
                        <a:t>each stakeholder’s current and future power</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c>
                  <a:txBody>
                    <a:bodyPr/>
                    <a:lstStyle/>
                    <a:p>
                      <a:pPr marL="0" marR="0">
                        <a:spcBef>
                          <a:spcPts val="0"/>
                        </a:spcBef>
                        <a:spcAft>
                          <a:spcPts val="0"/>
                        </a:spcAft>
                      </a:pPr>
                      <a:r>
                        <a:rPr lang="en-AU" sz="2400" b="1" noProof="0" dirty="0" smtClean="0">
                          <a:solidFill>
                            <a:schemeClr val="tx1"/>
                          </a:solidFill>
                          <a:latin typeface="Calibri" pitchFamily="34" charset="0"/>
                          <a:ea typeface="Times New Roman"/>
                          <a:cs typeface="Cambria"/>
                        </a:rPr>
                        <a:t>Analysis to understand</a:t>
                      </a:r>
                      <a:r>
                        <a:rPr lang="en-AU" sz="2400" b="1" baseline="0" noProof="0" dirty="0" smtClean="0">
                          <a:solidFill>
                            <a:schemeClr val="tx1"/>
                          </a:solidFill>
                          <a:latin typeface="Calibri" pitchFamily="34" charset="0"/>
                          <a:ea typeface="Times New Roman"/>
                          <a:cs typeface="Cambria"/>
                        </a:rPr>
                        <a:t> how far these stakeholders can force system components in a specific direction, or can influence the level, quality and access to different components</a:t>
                      </a:r>
                      <a:endParaRPr lang="en-AU" sz="2800" b="1" noProof="0" dirty="0">
                        <a:solidFill>
                          <a:schemeClr val="tx1"/>
                        </a:solidFill>
                        <a:latin typeface="Calibri" pitchFamily="34" charset="0"/>
                        <a:ea typeface="Times New Roman"/>
                        <a:cs typeface="Cambria"/>
                      </a:endParaRPr>
                    </a:p>
                  </a:txBody>
                  <a:tcPr marL="68580" marR="68580" marT="0" marB="0">
                    <a:lnL>
                      <a:noFill/>
                    </a:lnL>
                    <a:lnR>
                      <a:noFill/>
                    </a:lnR>
                    <a:lnT>
                      <a:noFill/>
                    </a:lnT>
                    <a:lnB>
                      <a:noFill/>
                    </a:lnB>
                  </a:tcPr>
                </a:tc>
              </a:tr>
            </a:tbl>
          </a:graphicData>
        </a:graphic>
      </p:graphicFrame>
      <p:cxnSp>
        <p:nvCxnSpPr>
          <p:cNvPr id="6" name="Straight Connector 5"/>
          <p:cNvCxnSpPr/>
          <p:nvPr/>
        </p:nvCxnSpPr>
        <p:spPr>
          <a:xfrm>
            <a:off x="0" y="285293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0131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28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AU" dirty="0" smtClean="0"/>
              <a:t>Listing </a:t>
            </a:r>
            <a:r>
              <a:rPr lang="en-AU" dirty="0"/>
              <a:t>D</a:t>
            </a:r>
            <a:r>
              <a:rPr lang="en-AU" dirty="0" smtClean="0"/>
              <a:t>ifferent Actors and Relevant </a:t>
            </a:r>
            <a:r>
              <a:rPr lang="en-AU" dirty="0"/>
              <a:t>P</a:t>
            </a:r>
            <a:r>
              <a:rPr lang="en-AU" dirty="0" smtClean="0"/>
              <a:t>rocesses  per Category</a:t>
            </a:r>
            <a:endParaRPr lang="en-AU" dirty="0"/>
          </a:p>
        </p:txBody>
      </p:sp>
      <p:sp>
        <p:nvSpPr>
          <p:cNvPr id="4" name="Title 1"/>
          <p:cNvSpPr txBox="1">
            <a:spLocks/>
          </p:cNvSpPr>
          <p:nvPr/>
        </p:nvSpPr>
        <p:spPr>
          <a:xfrm>
            <a:off x="7524328" y="0"/>
            <a:ext cx="1619672"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dirty="0" smtClean="0">
                <a:solidFill>
                  <a:schemeClr val="accent1">
                    <a:lumMod val="75000"/>
                  </a:schemeClr>
                </a:solidFill>
                <a:latin typeface="San"/>
                <a:ea typeface="+mj-ea"/>
                <a:cs typeface="+mj-cs"/>
              </a:rPr>
              <a:t>9</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14902319"/>
              </p:ext>
            </p:extLst>
          </p:nvPr>
        </p:nvGraphicFramePr>
        <p:xfrm>
          <a:off x="0" y="1268760"/>
          <a:ext cx="9144000" cy="502920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b="1" noProof="0" dirty="0" smtClean="0">
                          <a:latin typeface="Calibri" pitchFamily="34" charset="0"/>
                        </a:rPr>
                        <a:t>Per group</a:t>
                      </a:r>
                      <a:endParaRPr lang="en-AU" sz="2400" b="1" noProof="0" dirty="0">
                        <a:latin typeface="Calibri" pitchFamily="34" charset="0"/>
                      </a:endParaRPr>
                    </a:p>
                  </a:txBody>
                  <a:tcPr/>
                </a:tc>
                <a:tc>
                  <a:txBody>
                    <a:bodyPr/>
                    <a:lstStyle/>
                    <a:p>
                      <a:r>
                        <a:rPr lang="en-AU" sz="2400" b="1" noProof="0" dirty="0" smtClean="0">
                          <a:latin typeface="Calibri" pitchFamily="34" charset="0"/>
                        </a:rPr>
                        <a:t>Duration</a:t>
                      </a:r>
                      <a:endParaRPr lang="en-AU" sz="2400" b="1" noProof="0" dirty="0">
                        <a:latin typeface="Calibri" pitchFamily="34" charset="0"/>
                      </a:endParaRPr>
                    </a:p>
                  </a:txBody>
                  <a:tcPr/>
                </a:tc>
              </a:tr>
              <a:tr h="1899789">
                <a:tc>
                  <a:txBody>
                    <a:bodyPr/>
                    <a:lstStyle/>
                    <a:p>
                      <a:pPr lvl="0"/>
                      <a:r>
                        <a:rPr lang="en-AU" sz="2400" b="1" kern="1200" noProof="0" dirty="0" smtClean="0">
                          <a:solidFill>
                            <a:schemeClr val="bg1">
                              <a:lumMod val="50000"/>
                            </a:schemeClr>
                          </a:solidFill>
                          <a:latin typeface="Calibri" pitchFamily="34" charset="0"/>
                          <a:ea typeface="+mn-ea"/>
                          <a:cs typeface="+mn-cs"/>
                        </a:rPr>
                        <a:t>Group 1 : Community stakeholders</a:t>
                      </a:r>
                    </a:p>
                    <a:p>
                      <a:pPr lvl="0"/>
                      <a:r>
                        <a:rPr lang="en-AU" sz="2400" b="1" kern="1200" noProof="0" dirty="0" smtClean="0">
                          <a:solidFill>
                            <a:schemeClr val="bg1">
                              <a:lumMod val="50000"/>
                            </a:schemeClr>
                          </a:solidFill>
                          <a:latin typeface="Calibri" pitchFamily="34" charset="0"/>
                          <a:ea typeface="+mn-ea"/>
                          <a:cs typeface="+mn-cs"/>
                        </a:rPr>
                        <a:t>Group 2 : Government</a:t>
                      </a:r>
                      <a:r>
                        <a:rPr lang="en-AU" sz="2400" b="1" kern="1200" baseline="0" noProof="0" dirty="0" smtClean="0">
                          <a:solidFill>
                            <a:schemeClr val="bg1">
                              <a:lumMod val="50000"/>
                            </a:schemeClr>
                          </a:solidFill>
                          <a:latin typeface="Calibri" pitchFamily="34" charset="0"/>
                          <a:ea typeface="+mn-ea"/>
                          <a:cs typeface="+mn-cs"/>
                        </a:rPr>
                        <a:t> and public stakeholders</a:t>
                      </a:r>
                      <a:endParaRPr lang="en-AU" sz="2400" b="1" kern="1200" noProof="0" dirty="0" smtClean="0">
                        <a:solidFill>
                          <a:schemeClr val="bg1">
                            <a:lumMod val="50000"/>
                          </a:schemeClr>
                        </a:solidFill>
                        <a:latin typeface="Calibri" pitchFamily="34" charset="0"/>
                        <a:ea typeface="+mn-ea"/>
                        <a:cs typeface="+mn-cs"/>
                      </a:endParaRPr>
                    </a:p>
                    <a:p>
                      <a:pPr lvl="0"/>
                      <a:r>
                        <a:rPr lang="en-AU" sz="2400" b="1" kern="1200" noProof="0" dirty="0" smtClean="0">
                          <a:solidFill>
                            <a:schemeClr val="bg1">
                              <a:lumMod val="50000"/>
                            </a:schemeClr>
                          </a:solidFill>
                          <a:latin typeface="Calibri" pitchFamily="34" charset="0"/>
                          <a:ea typeface="+mn-ea"/>
                          <a:cs typeface="+mn-cs"/>
                        </a:rPr>
                        <a:t>Group 3 : Private sector</a:t>
                      </a:r>
                    </a:p>
                    <a:p>
                      <a:pPr lvl="0"/>
                      <a:r>
                        <a:rPr lang="en-AU" sz="2400" b="1" kern="1200" noProof="0" dirty="0" smtClean="0">
                          <a:solidFill>
                            <a:schemeClr val="bg1">
                              <a:lumMod val="50000"/>
                            </a:schemeClr>
                          </a:solidFill>
                          <a:latin typeface="Calibri" pitchFamily="34" charset="0"/>
                          <a:ea typeface="+mn-ea"/>
                          <a:cs typeface="+mn-cs"/>
                        </a:rPr>
                        <a:t>Group 4 : Civil society</a:t>
                      </a:r>
                    </a:p>
                    <a:p>
                      <a:pPr lvl="0"/>
                      <a:r>
                        <a:rPr lang="en-AU" sz="2400" b="1" kern="1200" noProof="0" dirty="0" smtClean="0">
                          <a:solidFill>
                            <a:schemeClr val="bg1">
                              <a:lumMod val="50000"/>
                            </a:schemeClr>
                          </a:solidFill>
                          <a:latin typeface="Calibri" pitchFamily="34" charset="0"/>
                          <a:ea typeface="+mn-ea"/>
                          <a:cs typeface="+mn-cs"/>
                        </a:rPr>
                        <a:t>Group 5 : International organisations</a:t>
                      </a:r>
                    </a:p>
                    <a:p>
                      <a:pPr lvl="0"/>
                      <a:r>
                        <a:rPr lang="en-AU" sz="2400" b="1" kern="1200" noProof="0" dirty="0" smtClean="0">
                          <a:solidFill>
                            <a:schemeClr val="bg1">
                              <a:lumMod val="50000"/>
                            </a:schemeClr>
                          </a:solidFill>
                          <a:latin typeface="Calibri" pitchFamily="34" charset="0"/>
                          <a:ea typeface="+mn-ea"/>
                          <a:cs typeface="+mn-cs"/>
                        </a:rPr>
                        <a:t>Group 6 : Informal actors</a:t>
                      </a:r>
                    </a:p>
                  </a:txBody>
                  <a:tcPr/>
                </a:tc>
                <a:tc>
                  <a:txBody>
                    <a:bodyPr/>
                    <a:lstStyle/>
                    <a:p>
                      <a:pPr marL="0" algn="l" defTabSz="914400" rtl="0" eaLnBrk="1" latinLnBrk="0" hangingPunct="1"/>
                      <a:endParaRPr lang="en-AU" sz="2400" b="1" kern="1200" noProof="0">
                        <a:solidFill>
                          <a:schemeClr val="bg1">
                            <a:lumMod val="50000"/>
                          </a:schemeClr>
                        </a:solidFill>
                        <a:latin typeface="Calibri" pitchFamily="34" charset="0"/>
                        <a:ea typeface="+mn-ea"/>
                        <a:cs typeface="+mn-cs"/>
                      </a:endParaRPr>
                    </a:p>
                  </a:txBody>
                  <a:tcPr/>
                </a:tc>
              </a:tr>
              <a:tr h="494111">
                <a:tc>
                  <a:txBody>
                    <a:bodyPr/>
                    <a:lstStyle/>
                    <a:p>
                      <a:r>
                        <a:rPr lang="en-AU" sz="2400" b="1" kern="1200" noProof="0" dirty="0" smtClean="0">
                          <a:solidFill>
                            <a:schemeClr val="bg1">
                              <a:lumMod val="50000"/>
                            </a:schemeClr>
                          </a:solidFill>
                          <a:latin typeface="Calibri" pitchFamily="34" charset="0"/>
                          <a:ea typeface="+mn-ea"/>
                          <a:cs typeface="+mn-cs"/>
                        </a:rPr>
                        <a:t>For your</a:t>
                      </a:r>
                      <a:r>
                        <a:rPr lang="en-AU" sz="2400" b="1" kern="1200" baseline="0" noProof="0" dirty="0" smtClean="0">
                          <a:solidFill>
                            <a:schemeClr val="bg1">
                              <a:lumMod val="50000"/>
                            </a:schemeClr>
                          </a:solidFill>
                          <a:latin typeface="Calibri" pitchFamily="34" charset="0"/>
                          <a:ea typeface="+mn-ea"/>
                          <a:cs typeface="+mn-cs"/>
                        </a:rPr>
                        <a:t> allocated group of actors, in the template provided: </a:t>
                      </a:r>
                    </a:p>
                    <a:p>
                      <a:pPr>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 List all the actors/ stakeholders. </a:t>
                      </a:r>
                    </a:p>
                    <a:p>
                      <a:pPr>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 For each stakeholder, list the processes through which it influences the system or system components.</a:t>
                      </a:r>
                    </a:p>
                    <a:p>
                      <a:pPr>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 Specify at which level(s) of the system it is operating. </a:t>
                      </a:r>
                    </a:p>
                  </a:txBody>
                  <a:tcPr/>
                </a:tc>
                <a:tc>
                  <a:txBody>
                    <a:bodyPr/>
                    <a:lstStyle/>
                    <a:p>
                      <a:pPr marL="0" algn="l" defTabSz="914400" rtl="0" eaLnBrk="1" latinLnBrk="0" hangingPunct="1"/>
                      <a:r>
                        <a:rPr lang="en-AU" sz="2400" b="1" kern="1200" noProof="0" dirty="0" smtClean="0">
                          <a:solidFill>
                            <a:schemeClr val="bg1">
                              <a:lumMod val="50000"/>
                            </a:schemeClr>
                          </a:solidFill>
                          <a:latin typeface="Calibri" pitchFamily="34" charset="0"/>
                          <a:ea typeface="+mn-ea"/>
                          <a:cs typeface="+mn-cs"/>
                        </a:rPr>
                        <a:t>30</a:t>
                      </a:r>
                      <a:r>
                        <a:rPr lang="en-AU" sz="2400" b="1" kern="1200" baseline="0" noProof="0" dirty="0" smtClean="0">
                          <a:solidFill>
                            <a:schemeClr val="bg1">
                              <a:lumMod val="50000"/>
                            </a:schemeClr>
                          </a:solidFill>
                          <a:latin typeface="Calibri" pitchFamily="34" charset="0"/>
                          <a:ea typeface="+mn-ea"/>
                          <a:cs typeface="+mn-cs"/>
                        </a:rPr>
                        <a:t> mins.</a:t>
                      </a:r>
                      <a:endParaRPr lang="en-AU"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Stakeholders’ Influence; A graphic </a:t>
            </a:r>
            <a:r>
              <a:rPr lang="en-AU" dirty="0"/>
              <a:t>r</a:t>
            </a:r>
            <a:r>
              <a:rPr lang="en-AU" dirty="0" smtClean="0"/>
              <a:t>epresentation</a:t>
            </a:r>
            <a:endParaRPr lang="en-AU" dirty="0"/>
          </a:p>
        </p:txBody>
      </p:sp>
      <p:sp>
        <p:nvSpPr>
          <p:cNvPr id="5" name="Rectangle 4"/>
          <p:cNvSpPr/>
          <p:nvPr/>
        </p:nvSpPr>
        <p:spPr>
          <a:xfrm>
            <a:off x="1403648" y="1772816"/>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6" name="Rectangle 5"/>
          <p:cNvSpPr/>
          <p:nvPr/>
        </p:nvSpPr>
        <p:spPr>
          <a:xfrm>
            <a:off x="1403648" y="4077072"/>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7" name="Rectangle 6"/>
          <p:cNvSpPr/>
          <p:nvPr/>
        </p:nvSpPr>
        <p:spPr>
          <a:xfrm>
            <a:off x="4499992" y="1772816"/>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8" name="Rectangle 7"/>
          <p:cNvSpPr/>
          <p:nvPr/>
        </p:nvSpPr>
        <p:spPr>
          <a:xfrm>
            <a:off x="4499992" y="4077072"/>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9" name="Oval 8"/>
          <p:cNvSpPr/>
          <p:nvPr/>
        </p:nvSpPr>
        <p:spPr>
          <a:xfrm>
            <a:off x="3995936" y="1412776"/>
            <a:ext cx="1008112" cy="720080"/>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Large size</a:t>
            </a:r>
            <a:endParaRPr lang="en-AU" b="1" dirty="0">
              <a:latin typeface="Calibri" pitchFamily="34" charset="0"/>
            </a:endParaRPr>
          </a:p>
        </p:txBody>
      </p:sp>
      <p:sp>
        <p:nvSpPr>
          <p:cNvPr id="10" name="Oval 9"/>
          <p:cNvSpPr/>
          <p:nvPr/>
        </p:nvSpPr>
        <p:spPr>
          <a:xfrm>
            <a:off x="3851920" y="6021288"/>
            <a:ext cx="1296144" cy="720080"/>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Small size</a:t>
            </a:r>
            <a:endParaRPr lang="en-AU" b="1" dirty="0">
              <a:latin typeface="Calibri" pitchFamily="34" charset="0"/>
            </a:endParaRPr>
          </a:p>
        </p:txBody>
      </p:sp>
      <p:sp>
        <p:nvSpPr>
          <p:cNvPr id="11" name="Oval 10"/>
          <p:cNvSpPr/>
          <p:nvPr/>
        </p:nvSpPr>
        <p:spPr>
          <a:xfrm>
            <a:off x="7308304" y="3429000"/>
            <a:ext cx="1835696"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Positive influence on the system</a:t>
            </a:r>
            <a:endParaRPr lang="en-AU" b="1" dirty="0">
              <a:latin typeface="Calibri" pitchFamily="34" charset="0"/>
            </a:endParaRPr>
          </a:p>
        </p:txBody>
      </p:sp>
      <p:sp>
        <p:nvSpPr>
          <p:cNvPr id="12" name="Oval 11"/>
          <p:cNvSpPr/>
          <p:nvPr/>
        </p:nvSpPr>
        <p:spPr>
          <a:xfrm>
            <a:off x="0" y="3501008"/>
            <a:ext cx="1691680"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Negative </a:t>
            </a:r>
          </a:p>
          <a:p>
            <a:pPr algn="ctr"/>
            <a:r>
              <a:rPr lang="en-AU" b="1" dirty="0" smtClean="0">
                <a:latin typeface="Calibri" pitchFamily="34" charset="0"/>
              </a:rPr>
              <a:t>influence on the system</a:t>
            </a:r>
            <a:endParaRPr lang="en-AU" b="1" dirty="0">
              <a:latin typeface="Calibri" pitchFamily="34" charset="0"/>
            </a:endParaRPr>
          </a:p>
        </p:txBody>
      </p:sp>
      <p:sp>
        <p:nvSpPr>
          <p:cNvPr id="15" name="TextBox 14"/>
          <p:cNvSpPr txBox="1"/>
          <p:nvPr/>
        </p:nvSpPr>
        <p:spPr>
          <a:xfrm>
            <a:off x="0" y="6453336"/>
            <a:ext cx="2195736" cy="369332"/>
          </a:xfrm>
          <a:prstGeom prst="rect">
            <a:avLst/>
          </a:prstGeom>
          <a:solidFill>
            <a:schemeClr val="accent5">
              <a:lumMod val="75000"/>
            </a:schemeClr>
          </a:solidFill>
        </p:spPr>
        <p:txBody>
          <a:bodyPr wrap="square" rtlCol="0">
            <a:spAutoFit/>
          </a:bodyPr>
          <a:lstStyle/>
          <a:p>
            <a:r>
              <a:rPr lang="en-AU" b="1" dirty="0" smtClean="0">
                <a:latin typeface="Calibri" pitchFamily="34" charset="0"/>
              </a:rPr>
              <a:t>National level</a:t>
            </a:r>
            <a:endParaRPr lang="en-AU" b="1" dirty="0">
              <a:latin typeface="Calibri" pitchFamily="34" charset="0"/>
            </a:endParaRPr>
          </a:p>
        </p:txBody>
      </p:sp>
      <p:sp>
        <p:nvSpPr>
          <p:cNvPr id="17" name="Rounded Rectangle 16"/>
          <p:cNvSpPr/>
          <p:nvPr/>
        </p:nvSpPr>
        <p:spPr>
          <a:xfrm>
            <a:off x="6012160" y="2636912"/>
            <a:ext cx="1584176" cy="72008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Mobile phone companies</a:t>
            </a:r>
            <a:endParaRPr lang="en-AU" b="1" dirty="0">
              <a:latin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8064000" cy="1022400"/>
          </a:xfrm>
        </p:spPr>
        <p:txBody>
          <a:bodyPr/>
          <a:lstStyle/>
          <a:p>
            <a:r>
              <a:rPr lang="en-AU" dirty="0" smtClean="0"/>
              <a:t>The Stakeholder </a:t>
            </a:r>
            <a:r>
              <a:rPr lang="en-AU" dirty="0"/>
              <a:t>M</a:t>
            </a:r>
            <a:r>
              <a:rPr lang="en-AU" dirty="0" smtClean="0"/>
              <a:t>atrix helps design appropriate strategies</a:t>
            </a:r>
            <a:endParaRPr lang="en-AU" dirty="0"/>
          </a:p>
        </p:txBody>
      </p:sp>
      <p:sp>
        <p:nvSpPr>
          <p:cNvPr id="5" name="Rectangle 4"/>
          <p:cNvSpPr/>
          <p:nvPr/>
        </p:nvSpPr>
        <p:spPr>
          <a:xfrm>
            <a:off x="1403648" y="1772816"/>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6" name="Rectangle 5"/>
          <p:cNvSpPr/>
          <p:nvPr/>
        </p:nvSpPr>
        <p:spPr>
          <a:xfrm>
            <a:off x="1403648" y="4077072"/>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7" name="Rectangle 6"/>
          <p:cNvSpPr/>
          <p:nvPr/>
        </p:nvSpPr>
        <p:spPr>
          <a:xfrm>
            <a:off x="4499992" y="1772816"/>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8" name="Rectangle 7"/>
          <p:cNvSpPr/>
          <p:nvPr/>
        </p:nvSpPr>
        <p:spPr>
          <a:xfrm>
            <a:off x="4499992" y="4077072"/>
            <a:ext cx="30963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9" name="Oval 8"/>
          <p:cNvSpPr/>
          <p:nvPr/>
        </p:nvSpPr>
        <p:spPr>
          <a:xfrm>
            <a:off x="3995936" y="1412776"/>
            <a:ext cx="1008112" cy="720080"/>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Large size</a:t>
            </a:r>
            <a:endParaRPr lang="en-AU" b="1" dirty="0">
              <a:latin typeface="Calibri" pitchFamily="34" charset="0"/>
            </a:endParaRPr>
          </a:p>
        </p:txBody>
      </p:sp>
      <p:sp>
        <p:nvSpPr>
          <p:cNvPr id="10" name="Oval 9"/>
          <p:cNvSpPr/>
          <p:nvPr/>
        </p:nvSpPr>
        <p:spPr>
          <a:xfrm>
            <a:off x="3851920" y="6021288"/>
            <a:ext cx="1296144" cy="720080"/>
          </a:xfrm>
          <a:prstGeom prst="ellipse">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Small size</a:t>
            </a:r>
            <a:endParaRPr lang="en-AU" b="1" dirty="0">
              <a:latin typeface="Calibri" pitchFamily="34" charset="0"/>
            </a:endParaRPr>
          </a:p>
        </p:txBody>
      </p:sp>
      <p:sp>
        <p:nvSpPr>
          <p:cNvPr id="11" name="Oval 10"/>
          <p:cNvSpPr/>
          <p:nvPr/>
        </p:nvSpPr>
        <p:spPr>
          <a:xfrm>
            <a:off x="7308304" y="3429000"/>
            <a:ext cx="1835696"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Positive influence on the system</a:t>
            </a:r>
            <a:endParaRPr lang="en-AU" b="1" dirty="0">
              <a:latin typeface="Calibri" pitchFamily="34" charset="0"/>
            </a:endParaRPr>
          </a:p>
        </p:txBody>
      </p:sp>
      <p:sp>
        <p:nvSpPr>
          <p:cNvPr id="12" name="Oval 11"/>
          <p:cNvSpPr/>
          <p:nvPr/>
        </p:nvSpPr>
        <p:spPr>
          <a:xfrm>
            <a:off x="0" y="3501008"/>
            <a:ext cx="1691680"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atin typeface="Calibri" pitchFamily="34" charset="0"/>
              </a:rPr>
              <a:t>Negative </a:t>
            </a:r>
          </a:p>
          <a:p>
            <a:pPr algn="ctr"/>
            <a:r>
              <a:rPr lang="en-AU" b="1" dirty="0" smtClean="0">
                <a:latin typeface="Calibri" pitchFamily="34" charset="0"/>
              </a:rPr>
              <a:t>influence on the system</a:t>
            </a:r>
            <a:endParaRPr lang="en-AU" b="1" dirty="0">
              <a:latin typeface="Calibri" pitchFamily="34" charset="0"/>
            </a:endParaRPr>
          </a:p>
        </p:txBody>
      </p:sp>
      <p:sp>
        <p:nvSpPr>
          <p:cNvPr id="15" name="TextBox 14"/>
          <p:cNvSpPr txBox="1"/>
          <p:nvPr/>
        </p:nvSpPr>
        <p:spPr>
          <a:xfrm>
            <a:off x="0" y="6453336"/>
            <a:ext cx="2195736" cy="369332"/>
          </a:xfrm>
          <a:prstGeom prst="rect">
            <a:avLst/>
          </a:prstGeom>
          <a:solidFill>
            <a:schemeClr val="accent5">
              <a:lumMod val="75000"/>
            </a:schemeClr>
          </a:solidFill>
        </p:spPr>
        <p:txBody>
          <a:bodyPr wrap="square" rtlCol="0">
            <a:spAutoFit/>
          </a:bodyPr>
          <a:lstStyle/>
          <a:p>
            <a:r>
              <a:rPr lang="en-AU" b="1" dirty="0" smtClean="0">
                <a:latin typeface="Calibri" pitchFamily="34" charset="0"/>
              </a:rPr>
              <a:t>National level</a:t>
            </a:r>
            <a:endParaRPr lang="en-AU" b="1" dirty="0">
              <a:latin typeface="Calibri" pitchFamily="34" charset="0"/>
            </a:endParaRPr>
          </a:p>
        </p:txBody>
      </p:sp>
      <p:sp>
        <p:nvSpPr>
          <p:cNvPr id="13" name="Rounded Rectangle 12"/>
          <p:cNvSpPr/>
          <p:nvPr/>
        </p:nvSpPr>
        <p:spPr>
          <a:xfrm>
            <a:off x="1907704" y="2132856"/>
            <a:ext cx="1872208" cy="136815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ea typeface="Times New Roman"/>
                <a:cs typeface="Cambria"/>
              </a:rPr>
              <a:t>Limit and mitigate this actor’s influence</a:t>
            </a:r>
            <a:endParaRPr lang="en-US" dirty="0">
              <a:solidFill>
                <a:schemeClr val="tx1"/>
              </a:solidFill>
              <a:latin typeface="Calibri" pitchFamily="34" charset="0"/>
            </a:endParaRPr>
          </a:p>
        </p:txBody>
      </p:sp>
      <p:sp>
        <p:nvSpPr>
          <p:cNvPr id="14" name="Rounded Rectangle 13"/>
          <p:cNvSpPr/>
          <p:nvPr/>
        </p:nvSpPr>
        <p:spPr>
          <a:xfrm>
            <a:off x="1907704" y="4941168"/>
            <a:ext cx="1872208" cy="1008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alibri" pitchFamily="34" charset="0"/>
                <a:ea typeface="Times New Roman"/>
                <a:cs typeface="Cambria"/>
              </a:rPr>
              <a:t>Monitor this stakeholder or ignore</a:t>
            </a:r>
            <a:endParaRPr lang="en-US" dirty="0"/>
          </a:p>
        </p:txBody>
      </p:sp>
      <p:sp>
        <p:nvSpPr>
          <p:cNvPr id="16" name="Rounded Rectangle 15"/>
          <p:cNvSpPr/>
          <p:nvPr/>
        </p:nvSpPr>
        <p:spPr>
          <a:xfrm>
            <a:off x="5220072" y="2132856"/>
            <a:ext cx="1872208"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alibri" pitchFamily="34" charset="0"/>
                <a:ea typeface="Times New Roman"/>
                <a:cs typeface="Cambria"/>
              </a:rPr>
              <a:t>Collaborate with this actor</a:t>
            </a:r>
            <a:endParaRPr lang="en-US" b="1" dirty="0">
              <a:solidFill>
                <a:schemeClr val="tx1"/>
              </a:solidFill>
              <a:latin typeface="Calibri" pitchFamily="34" charset="0"/>
              <a:ea typeface="Times New Roman"/>
              <a:cs typeface="Cambria"/>
            </a:endParaRPr>
          </a:p>
        </p:txBody>
      </p:sp>
      <p:sp>
        <p:nvSpPr>
          <p:cNvPr id="18" name="Rounded Rectangle 17"/>
          <p:cNvSpPr/>
          <p:nvPr/>
        </p:nvSpPr>
        <p:spPr>
          <a:xfrm>
            <a:off x="5148064" y="4725144"/>
            <a:ext cx="2376264"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alibri" pitchFamily="34" charset="0"/>
                <a:ea typeface="Times New Roman"/>
                <a:cs typeface="Cambria"/>
              </a:rPr>
              <a:t>Bring this actor on board and strengthen their capacity</a:t>
            </a:r>
            <a:endParaRPr lang="en-US" b="1" dirty="0">
              <a:solidFill>
                <a:schemeClr val="tx1"/>
              </a:solidFill>
              <a:latin typeface="Calibri" pitchFamily="34" charset="0"/>
              <a:ea typeface="Times New Roman"/>
              <a:cs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AU" dirty="0" smtClean="0"/>
              <a:t>Mapping Actor Significance and Influence on the System</a:t>
            </a:r>
            <a:endParaRPr lang="en-AU" dirty="0"/>
          </a:p>
        </p:txBody>
      </p:sp>
      <p:sp>
        <p:nvSpPr>
          <p:cNvPr id="4" name="Title 1"/>
          <p:cNvSpPr txBox="1">
            <a:spLocks/>
          </p:cNvSpPr>
          <p:nvPr/>
        </p:nvSpPr>
        <p:spPr>
          <a:xfrm>
            <a:off x="7524328" y="0"/>
            <a:ext cx="1619672"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rPr>
              <a:t>Exercise </a:t>
            </a:r>
            <a:r>
              <a:rPr lang="en-US" sz="2800" b="1" dirty="0" smtClean="0">
                <a:solidFill>
                  <a:schemeClr val="accent1">
                    <a:lumMod val="75000"/>
                  </a:schemeClr>
                </a:solidFill>
                <a:latin typeface="San"/>
                <a:ea typeface="+mj-ea"/>
                <a:cs typeface="+mj-cs"/>
              </a:rPr>
              <a:t>10</a:t>
            </a:r>
            <a:endParaRPr kumimoji="0" lang="en-US" sz="2800" b="1" i="0" u="none" strike="noStrike" kern="1200" cap="none" spc="0" normalizeH="0" baseline="0" noProof="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1132208619"/>
              </p:ext>
            </p:extLst>
          </p:nvPr>
        </p:nvGraphicFramePr>
        <p:xfrm>
          <a:off x="0" y="1491481"/>
          <a:ext cx="9144000" cy="396240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b="1" noProof="0" dirty="0" smtClean="0">
                          <a:latin typeface="Calibri" pitchFamily="34" charset="0"/>
                        </a:rPr>
                        <a:t>Per group</a:t>
                      </a:r>
                      <a:endParaRPr lang="en-AU" sz="2400" b="1" noProof="0" dirty="0">
                        <a:latin typeface="Calibri" pitchFamily="34" charset="0"/>
                      </a:endParaRPr>
                    </a:p>
                  </a:txBody>
                  <a:tcPr/>
                </a:tc>
                <a:tc>
                  <a:txBody>
                    <a:bodyPr/>
                    <a:lstStyle/>
                    <a:p>
                      <a:r>
                        <a:rPr lang="en-AU" sz="2400" b="1" noProof="0" dirty="0" smtClean="0">
                          <a:latin typeface="Calibri" pitchFamily="34" charset="0"/>
                        </a:rPr>
                        <a:t>Duration</a:t>
                      </a:r>
                      <a:endParaRPr lang="en-AU" sz="2400" b="1" noProof="0" dirty="0">
                        <a:latin typeface="Calibri" pitchFamily="34" charset="0"/>
                      </a:endParaRPr>
                    </a:p>
                  </a:txBody>
                  <a:tcPr/>
                </a:tc>
              </a:tr>
              <a:tr h="494111">
                <a:tc>
                  <a:txBody>
                    <a:bodyPr/>
                    <a:lstStyle/>
                    <a:p>
                      <a:r>
                        <a:rPr lang="en-AU" sz="2800" b="0" kern="1200" noProof="0" dirty="0" smtClean="0">
                          <a:solidFill>
                            <a:schemeClr val="bg1">
                              <a:lumMod val="50000"/>
                            </a:schemeClr>
                          </a:solidFill>
                          <a:latin typeface="Calibri" pitchFamily="34" charset="0"/>
                          <a:ea typeface="+mn-ea"/>
                          <a:cs typeface="+mn-cs"/>
                        </a:rPr>
                        <a:t>For your</a:t>
                      </a:r>
                      <a:r>
                        <a:rPr lang="en-AU" sz="2800" b="0" kern="1200" baseline="0" noProof="0" dirty="0" smtClean="0">
                          <a:solidFill>
                            <a:schemeClr val="bg1">
                              <a:lumMod val="50000"/>
                            </a:schemeClr>
                          </a:solidFill>
                          <a:latin typeface="Calibri" pitchFamily="34" charset="0"/>
                          <a:ea typeface="+mn-ea"/>
                          <a:cs typeface="+mn-cs"/>
                        </a:rPr>
                        <a:t> allocated group of actors : </a:t>
                      </a:r>
                    </a:p>
                    <a:p>
                      <a:endParaRPr lang="en-AU" sz="2800" b="0" kern="1200" baseline="0" noProof="0" dirty="0" smtClean="0">
                        <a:solidFill>
                          <a:schemeClr val="bg1">
                            <a:lumMod val="50000"/>
                          </a:schemeClr>
                        </a:solidFill>
                        <a:latin typeface="Calibri" pitchFamily="34" charset="0"/>
                        <a:ea typeface="+mn-ea"/>
                        <a:cs typeface="+mn-cs"/>
                      </a:endParaRPr>
                    </a:p>
                    <a:p>
                      <a:r>
                        <a:rPr lang="en-AU" sz="2800" b="0" kern="1200" baseline="0" noProof="0" dirty="0" smtClean="0">
                          <a:solidFill>
                            <a:schemeClr val="bg1">
                              <a:lumMod val="50000"/>
                            </a:schemeClr>
                          </a:solidFill>
                          <a:latin typeface="Calibri" pitchFamily="34" charset="0"/>
                          <a:ea typeface="+mn-ea"/>
                          <a:cs typeface="+mn-cs"/>
                        </a:rPr>
                        <a:t>Write each actor on a sticky note and stick it on the appropriate matrix on the wall. </a:t>
                      </a:r>
                    </a:p>
                    <a:p>
                      <a:endParaRPr lang="en-AU" sz="2800" b="0" kern="1200" baseline="0" noProof="0" dirty="0" smtClean="0">
                        <a:solidFill>
                          <a:schemeClr val="bg1">
                            <a:lumMod val="50000"/>
                          </a:schemeClr>
                        </a:solidFill>
                        <a:latin typeface="Calibri" pitchFamily="34" charset="0"/>
                        <a:ea typeface="+mn-ea"/>
                        <a:cs typeface="+mn-cs"/>
                      </a:endParaRPr>
                    </a:p>
                    <a:p>
                      <a:r>
                        <a:rPr lang="en-AU" sz="2800" b="0" kern="1200" baseline="0" noProof="0" dirty="0" smtClean="0">
                          <a:solidFill>
                            <a:schemeClr val="bg1">
                              <a:lumMod val="50000"/>
                            </a:schemeClr>
                          </a:solidFill>
                          <a:latin typeface="Calibri" pitchFamily="34" charset="0"/>
                          <a:ea typeface="+mn-ea"/>
                          <a:cs typeface="+mn-cs"/>
                        </a:rPr>
                        <a:t>With a pencil, draw an arrow towards the future position of this actor, within the timeframe of the scoping question</a:t>
                      </a:r>
                    </a:p>
                  </a:txBody>
                  <a:tcPr/>
                </a:tc>
                <a:tc>
                  <a:txBody>
                    <a:bodyPr/>
                    <a:lstStyle/>
                    <a:p>
                      <a:pPr marL="0" algn="l" defTabSz="914400" rtl="0" eaLnBrk="1" latinLnBrk="0" hangingPunct="1"/>
                      <a:r>
                        <a:rPr lang="en-AU" sz="2800" b="0" kern="1200" noProof="0" dirty="0" smtClean="0">
                          <a:solidFill>
                            <a:schemeClr val="bg1">
                              <a:lumMod val="50000"/>
                            </a:schemeClr>
                          </a:solidFill>
                          <a:latin typeface="Calibri" pitchFamily="34" charset="0"/>
                          <a:ea typeface="+mn-ea"/>
                          <a:cs typeface="+mn-cs"/>
                        </a:rPr>
                        <a:t>30</a:t>
                      </a:r>
                      <a:r>
                        <a:rPr lang="en-AU" sz="2800" b="0" kern="1200" baseline="0" noProof="0" dirty="0" smtClean="0">
                          <a:solidFill>
                            <a:schemeClr val="bg1">
                              <a:lumMod val="50000"/>
                            </a:schemeClr>
                          </a:solidFill>
                          <a:latin typeface="Calibri" pitchFamily="34" charset="0"/>
                          <a:ea typeface="+mn-ea"/>
                          <a:cs typeface="+mn-cs"/>
                        </a:rPr>
                        <a:t> mins.</a:t>
                      </a:r>
                      <a:endParaRPr lang="en-AU" sz="2800" b="0"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Module Objectives </a:t>
            </a:r>
            <a:endParaRPr lang="en-US" dirty="0"/>
          </a:p>
        </p:txBody>
      </p:sp>
      <p:sp>
        <p:nvSpPr>
          <p:cNvPr id="3" name="Content Placeholder 2"/>
          <p:cNvSpPr>
            <a:spLocks noGrp="1"/>
          </p:cNvSpPr>
          <p:nvPr>
            <p:ph idx="1"/>
          </p:nvPr>
        </p:nvSpPr>
        <p:spPr/>
        <p:txBody>
          <a:bodyPr>
            <a:normAutofit/>
          </a:bodyPr>
          <a:lstStyle/>
          <a:p>
            <a:pPr lvl="0"/>
            <a:r>
              <a:rPr lang="en-US" dirty="0" smtClean="0"/>
              <a:t>Identify key stakeholders which influence system components</a:t>
            </a:r>
          </a:p>
          <a:p>
            <a:pPr lvl="0"/>
            <a:r>
              <a:rPr lang="en-US" dirty="0" smtClean="0"/>
              <a:t>List the processes through which they influence different components of the system, in terms of level, quality and access </a:t>
            </a:r>
          </a:p>
          <a:p>
            <a:r>
              <a:rPr lang="en-US" dirty="0" smtClean="0"/>
              <a:t>Map stakeholders’ current and future influence on the system</a:t>
            </a: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Workshop’s scoping question</a:t>
            </a:r>
            <a:endParaRPr lang="en-US" dirty="0">
              <a:latin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79006812"/>
              </p:ext>
            </p:extLst>
          </p:nvPr>
        </p:nvGraphicFramePr>
        <p:xfrm>
          <a:off x="0" y="1268760"/>
          <a:ext cx="9144000" cy="5811785"/>
        </p:xfrm>
        <a:graphic>
          <a:graphicData uri="http://schemas.openxmlformats.org/drawingml/2006/table">
            <a:tbl>
              <a:tblPr firstRow="1" bandRow="1">
                <a:tableStyleId>{5C22544A-7EE6-4342-B048-85BDC9FD1C3A}</a:tableStyleId>
              </a:tblPr>
              <a:tblGrid>
                <a:gridCol w="3131840"/>
                <a:gridCol w="2964160"/>
                <a:gridCol w="3048000"/>
              </a:tblGrid>
              <a:tr h="650661">
                <a:tc>
                  <a:txBody>
                    <a:bodyPr/>
                    <a:lstStyle/>
                    <a:p>
                      <a:endParaRPr lang="en-US" sz="2000" b="1" dirty="0">
                        <a:solidFill>
                          <a:schemeClr val="bg1">
                            <a:lumMod val="50000"/>
                          </a:schemeClr>
                        </a:solidFill>
                        <a:latin typeface="Calibri" pitchFamily="34" charset="0"/>
                      </a:endParaRPr>
                    </a:p>
                  </a:txBody>
                  <a:tcPr/>
                </a:tc>
                <a:tc>
                  <a:txBody>
                    <a:bodyPr/>
                    <a:lstStyle/>
                    <a:p>
                      <a:r>
                        <a:rPr lang="en-US" sz="2000" dirty="0" smtClean="0">
                          <a:latin typeface="Calibri" pitchFamily="34" charset="0"/>
                        </a:rPr>
                        <a:t>Explanation</a:t>
                      </a:r>
                      <a:endParaRPr lang="en-US" sz="2000" dirty="0">
                        <a:latin typeface="Calibri" pitchFamily="34" charset="0"/>
                      </a:endParaRPr>
                    </a:p>
                  </a:txBody>
                  <a:tcPr/>
                </a:tc>
                <a:tc>
                  <a:txBody>
                    <a:bodyPr/>
                    <a:lstStyle/>
                    <a:p>
                      <a:r>
                        <a:rPr lang="en-US" sz="2000" dirty="0" smtClean="0">
                          <a:latin typeface="Calibri" pitchFamily="34" charset="0"/>
                        </a:rPr>
                        <a:t>For the workshop</a:t>
                      </a:r>
                      <a:endParaRPr lang="en-US" sz="2000" dirty="0">
                        <a:latin typeface="Calibri" pitchFamily="34" charset="0"/>
                      </a:endParaRPr>
                    </a:p>
                  </a:txBody>
                  <a:tcPr/>
                </a:tc>
              </a:tr>
              <a:tr h="1123058">
                <a:tc>
                  <a:txBody>
                    <a:bodyPr/>
                    <a:lstStyle/>
                    <a:p>
                      <a:r>
                        <a:rPr lang="en-US" sz="2000" b="1" dirty="0" smtClean="0">
                          <a:solidFill>
                            <a:schemeClr val="bg1">
                              <a:lumMod val="50000"/>
                            </a:schemeClr>
                          </a:solidFill>
                          <a:latin typeface="Calibri" pitchFamily="34" charset="0"/>
                        </a:rPr>
                        <a:t>Resilience</a:t>
                      </a:r>
                      <a:r>
                        <a:rPr lang="en-US" sz="2000" b="1" baseline="0" dirty="0" smtClean="0">
                          <a:solidFill>
                            <a:schemeClr val="bg1">
                              <a:lumMod val="50000"/>
                            </a:schemeClr>
                          </a:solidFill>
                          <a:latin typeface="Calibri" pitchFamily="34" charset="0"/>
                        </a:rPr>
                        <a:t> of what system ?</a:t>
                      </a:r>
                      <a:endParaRPr lang="en-US" sz="2000" b="1" dirty="0">
                        <a:solidFill>
                          <a:schemeClr val="bg1">
                            <a:lumMod val="50000"/>
                          </a:schemeClr>
                        </a:solidFill>
                        <a:latin typeface="Calibri" pitchFamily="34" charset="0"/>
                      </a:endParaRPr>
                    </a:p>
                  </a:txBody>
                  <a:tcPr/>
                </a:tc>
                <a:tc>
                  <a:txBody>
                    <a:bodyPr/>
                    <a:lstStyle/>
                    <a:p>
                      <a:r>
                        <a:rPr lang="en-US" sz="2000" dirty="0" smtClean="0">
                          <a:latin typeface="Calibri" pitchFamily="34" charset="0"/>
                        </a:rPr>
                        <a:t>Resilience of a system, or a component of a system</a:t>
                      </a:r>
                      <a:endParaRPr lang="en-US" sz="2000" dirty="0">
                        <a:latin typeface="Calibri" pitchFamily="34" charset="0"/>
                      </a:endParaRPr>
                    </a:p>
                  </a:txBody>
                  <a:tcPr/>
                </a:tc>
                <a:tc>
                  <a:txBody>
                    <a:bodyPr/>
                    <a:lstStyle/>
                    <a:p>
                      <a:r>
                        <a:rPr lang="en-US" sz="2000" i="1" dirty="0" smtClean="0">
                          <a:solidFill>
                            <a:srgbClr val="00B050"/>
                          </a:solidFill>
                          <a:latin typeface="Calibri" pitchFamily="34" charset="0"/>
                        </a:rPr>
                        <a:t>E.g. Livelihoods systems</a:t>
                      </a:r>
                      <a:endParaRPr lang="en-US" sz="2000" i="1" dirty="0">
                        <a:solidFill>
                          <a:srgbClr val="00B050"/>
                        </a:solidFill>
                        <a:latin typeface="Calibri" pitchFamily="34" charset="0"/>
                      </a:endParaRPr>
                    </a:p>
                  </a:txBody>
                  <a:tcPr/>
                </a:tc>
              </a:tr>
              <a:tr h="1266393">
                <a:tc>
                  <a:txBody>
                    <a:bodyPr/>
                    <a:lstStyle/>
                    <a:p>
                      <a:r>
                        <a:rPr lang="en-US" sz="2000" b="1" dirty="0" smtClean="0">
                          <a:solidFill>
                            <a:schemeClr val="bg1">
                              <a:lumMod val="50000"/>
                            </a:schemeClr>
                          </a:solidFill>
                          <a:latin typeface="Calibri" pitchFamily="34" charset="0"/>
                        </a:rPr>
                        <a:t>Resilience to what risk/s ?</a:t>
                      </a:r>
                      <a:endParaRPr lang="en-US" sz="2000" b="1" dirty="0">
                        <a:solidFill>
                          <a:schemeClr val="bg1">
                            <a:lumMod val="50000"/>
                          </a:schemeClr>
                        </a:solidFill>
                        <a:latin typeface="Calibri" pitchFamily="34" charset="0"/>
                      </a:endParaRPr>
                    </a:p>
                  </a:txBody>
                  <a:tcPr/>
                </a:tc>
                <a:tc>
                  <a:txBody>
                    <a:bodyPr/>
                    <a:lstStyle/>
                    <a:p>
                      <a:r>
                        <a:rPr lang="en-US" sz="2000" dirty="0" smtClean="0">
                          <a:latin typeface="Calibri" pitchFamily="34" charset="0"/>
                        </a:rPr>
                        <a:t>Focus</a:t>
                      </a:r>
                      <a:r>
                        <a:rPr lang="en-US" sz="2000" baseline="0" dirty="0" smtClean="0">
                          <a:latin typeface="Calibri" pitchFamily="34" charset="0"/>
                        </a:rPr>
                        <a:t> on specific risks or shocks from the risk landscape</a:t>
                      </a:r>
                      <a:endParaRPr lang="en-US" sz="2000" dirty="0">
                        <a:latin typeface="Calibri" pitchFamily="34" charset="0"/>
                      </a:endParaRPr>
                    </a:p>
                  </a:txBody>
                  <a:tcPr/>
                </a:tc>
                <a:tc>
                  <a:txBody>
                    <a:bodyPr/>
                    <a:lstStyle/>
                    <a:p>
                      <a:pPr marL="0" algn="l" defTabSz="914400" rtl="0" eaLnBrk="1" latinLnBrk="0" hangingPunct="1"/>
                      <a:r>
                        <a:rPr lang="en-US" sz="2000" i="1" kern="1200" dirty="0" smtClean="0">
                          <a:solidFill>
                            <a:srgbClr val="00B050"/>
                          </a:solidFill>
                          <a:latin typeface="Calibri" pitchFamily="34" charset="0"/>
                          <a:ea typeface="+mn-ea"/>
                          <a:cs typeface="+mn-cs"/>
                        </a:rPr>
                        <a:t>E.g. Natural, </a:t>
                      </a:r>
                      <a:r>
                        <a:rPr lang="en-US" sz="2000" i="1" kern="1200" dirty="0" err="1" smtClean="0">
                          <a:solidFill>
                            <a:srgbClr val="00B050"/>
                          </a:solidFill>
                          <a:latin typeface="Calibri" pitchFamily="34" charset="0"/>
                          <a:ea typeface="+mn-ea"/>
                          <a:cs typeface="+mn-cs"/>
                        </a:rPr>
                        <a:t>geopolitic</a:t>
                      </a:r>
                      <a:r>
                        <a:rPr lang="en-US" sz="2000" i="1" kern="1200" dirty="0" smtClean="0">
                          <a:solidFill>
                            <a:srgbClr val="00B050"/>
                          </a:solidFill>
                          <a:latin typeface="Calibri" pitchFamily="34" charset="0"/>
                          <a:ea typeface="+mn-ea"/>
                          <a:cs typeface="+mn-cs"/>
                        </a:rPr>
                        <a:t>, economic risks (idiosyncratic and </a:t>
                      </a:r>
                      <a:r>
                        <a:rPr lang="en-US" sz="2000" i="1" kern="1200" dirty="0" err="1" smtClean="0">
                          <a:solidFill>
                            <a:srgbClr val="00B050"/>
                          </a:solidFill>
                          <a:latin typeface="Calibri" pitchFamily="34" charset="0"/>
                          <a:ea typeface="+mn-ea"/>
                          <a:cs typeface="+mn-cs"/>
                        </a:rPr>
                        <a:t>covariable</a:t>
                      </a:r>
                      <a:r>
                        <a:rPr lang="en-US" sz="2000" i="1" kern="1200" dirty="0" smtClean="0">
                          <a:solidFill>
                            <a:srgbClr val="00B050"/>
                          </a:solidFill>
                          <a:latin typeface="Calibri" pitchFamily="34" charset="0"/>
                          <a:ea typeface="+mn-ea"/>
                          <a:cs typeface="+mn-cs"/>
                        </a:rPr>
                        <a:t>)</a:t>
                      </a:r>
                      <a:endParaRPr lang="en-US" sz="2000" i="1" kern="1200" dirty="0">
                        <a:solidFill>
                          <a:srgbClr val="00B050"/>
                        </a:solidFill>
                        <a:latin typeface="Calibri" pitchFamily="34" charset="0"/>
                        <a:ea typeface="+mn-ea"/>
                        <a:cs typeface="+mn-cs"/>
                      </a:endParaRPr>
                    </a:p>
                  </a:txBody>
                  <a:tcPr/>
                </a:tc>
              </a:tr>
              <a:tr h="1123058">
                <a:tc>
                  <a:txBody>
                    <a:bodyPr/>
                    <a:lstStyle/>
                    <a:p>
                      <a:r>
                        <a:rPr lang="en-US" sz="2000" b="1" dirty="0" smtClean="0">
                          <a:solidFill>
                            <a:schemeClr val="bg1">
                              <a:lumMod val="50000"/>
                            </a:schemeClr>
                          </a:solidFill>
                          <a:latin typeface="Calibri" pitchFamily="34" charset="0"/>
                        </a:rPr>
                        <a:t>Resilience for</a:t>
                      </a:r>
                      <a:r>
                        <a:rPr lang="en-US" sz="2000" b="1" baseline="0" dirty="0" smtClean="0">
                          <a:solidFill>
                            <a:schemeClr val="bg1">
                              <a:lumMod val="50000"/>
                            </a:schemeClr>
                          </a:solidFill>
                          <a:latin typeface="Calibri" pitchFamily="34" charset="0"/>
                        </a:rPr>
                        <a:t> whom</a:t>
                      </a:r>
                      <a:r>
                        <a:rPr lang="en-US" sz="2000" b="1" dirty="0" smtClean="0">
                          <a:solidFill>
                            <a:schemeClr val="bg1">
                              <a:lumMod val="50000"/>
                            </a:schemeClr>
                          </a:solidFill>
                          <a:latin typeface="Calibri" pitchFamily="34" charset="0"/>
                        </a:rPr>
                        <a:t>?</a:t>
                      </a:r>
                      <a:endParaRPr lang="en-US" sz="2000" b="1" dirty="0">
                        <a:solidFill>
                          <a:schemeClr val="bg1">
                            <a:lumMod val="50000"/>
                          </a:schemeClr>
                        </a:solidFill>
                        <a:latin typeface="Calibri" pitchFamily="34" charset="0"/>
                      </a:endParaRPr>
                    </a:p>
                  </a:txBody>
                  <a:tcPr/>
                </a:tc>
                <a:tc>
                  <a:txBody>
                    <a:bodyPr/>
                    <a:lstStyle/>
                    <a:p>
                      <a:r>
                        <a:rPr lang="en-US" sz="2000" baseline="0" dirty="0" smtClean="0">
                          <a:latin typeface="Calibri" pitchFamily="34" charset="0"/>
                        </a:rPr>
                        <a:t>Groups of individuals or for a specified geographical  location</a:t>
                      </a:r>
                      <a:endParaRPr lang="en-US" sz="2000" dirty="0">
                        <a:latin typeface="Calibri" pitchFamily="34" charset="0"/>
                      </a:endParaRPr>
                    </a:p>
                  </a:txBody>
                  <a:tcPr/>
                </a:tc>
                <a:tc>
                  <a:txBody>
                    <a:bodyPr/>
                    <a:lstStyle/>
                    <a:p>
                      <a:pPr marL="0" algn="l" defTabSz="914400" rtl="0" eaLnBrk="1" latinLnBrk="0" hangingPunct="1"/>
                      <a:r>
                        <a:rPr lang="en-US" sz="2000" i="1" kern="1200" dirty="0" smtClean="0">
                          <a:solidFill>
                            <a:srgbClr val="00B050"/>
                          </a:solidFill>
                          <a:latin typeface="Calibri" pitchFamily="34" charset="0"/>
                          <a:ea typeface="+mn-ea"/>
                          <a:cs typeface="+mn-cs"/>
                        </a:rPr>
                        <a:t>E.g. Host families, IDPs and returnees in Eastern </a:t>
                      </a:r>
                      <a:r>
                        <a:rPr lang="en-US" sz="2000" i="1" kern="1200" dirty="0" err="1" smtClean="0">
                          <a:solidFill>
                            <a:srgbClr val="00B050"/>
                          </a:solidFill>
                          <a:latin typeface="Calibri" pitchFamily="34" charset="0"/>
                          <a:ea typeface="+mn-ea"/>
                          <a:cs typeface="+mn-cs"/>
                        </a:rPr>
                        <a:t>DRCongo</a:t>
                      </a:r>
                      <a:endParaRPr lang="en-US" sz="2000" i="1" kern="1200" dirty="0">
                        <a:solidFill>
                          <a:srgbClr val="00B050"/>
                        </a:solidFill>
                        <a:latin typeface="Calibri" pitchFamily="34" charset="0"/>
                        <a:ea typeface="+mn-ea"/>
                        <a:cs typeface="+mn-cs"/>
                      </a:endParaRPr>
                    </a:p>
                  </a:txBody>
                  <a:tcPr/>
                </a:tc>
              </a:tr>
              <a:tr h="1604368">
                <a:tc>
                  <a:txBody>
                    <a:bodyPr/>
                    <a:lstStyle/>
                    <a:p>
                      <a:r>
                        <a:rPr lang="en-US" sz="2000" b="1" dirty="0" smtClean="0">
                          <a:solidFill>
                            <a:schemeClr val="bg1">
                              <a:lumMod val="50000"/>
                            </a:schemeClr>
                          </a:solidFill>
                          <a:latin typeface="Calibri" pitchFamily="34" charset="0"/>
                        </a:rPr>
                        <a:t>Resilience over</a:t>
                      </a:r>
                      <a:r>
                        <a:rPr lang="en-US" sz="2000" b="1" baseline="0" dirty="0" smtClean="0">
                          <a:solidFill>
                            <a:schemeClr val="bg1">
                              <a:lumMod val="50000"/>
                            </a:schemeClr>
                          </a:solidFill>
                          <a:latin typeface="Calibri" pitchFamily="34" charset="0"/>
                        </a:rPr>
                        <a:t> what timeframe ?</a:t>
                      </a:r>
                      <a:endParaRPr lang="en-US" sz="2000" b="1" dirty="0">
                        <a:solidFill>
                          <a:schemeClr val="bg1">
                            <a:lumMod val="50000"/>
                          </a:schemeClr>
                        </a:solidFill>
                        <a:latin typeface="Calibri" pitchFamily="34" charset="0"/>
                      </a:endParaRPr>
                    </a:p>
                  </a:txBody>
                  <a:tcPr/>
                </a:tc>
                <a:tc>
                  <a:txBody>
                    <a:bodyPr/>
                    <a:lstStyle/>
                    <a:p>
                      <a:r>
                        <a:rPr lang="en-US" sz="2000" dirty="0" smtClean="0">
                          <a:latin typeface="Calibri" pitchFamily="34" charset="0"/>
                        </a:rPr>
                        <a:t>Timeframe considered</a:t>
                      </a:r>
                      <a:r>
                        <a:rPr lang="en-US" sz="2000" baseline="0" dirty="0" smtClean="0">
                          <a:latin typeface="Calibri" pitchFamily="34" charset="0"/>
                        </a:rPr>
                        <a:t> for the analysis, depending on programming cycle</a:t>
                      </a:r>
                      <a:endParaRPr lang="en-US" sz="2000" dirty="0">
                        <a:latin typeface="Calibri" pitchFamily="34" charset="0"/>
                      </a:endParaRPr>
                    </a:p>
                  </a:txBody>
                  <a:tcPr/>
                </a:tc>
                <a:tc>
                  <a:txBody>
                    <a:bodyPr/>
                    <a:lstStyle/>
                    <a:p>
                      <a:pPr marL="0" algn="l" defTabSz="914400" rtl="0" eaLnBrk="1" latinLnBrk="0" hangingPunct="1"/>
                      <a:r>
                        <a:rPr lang="en-US" sz="2000" i="1" kern="1200" dirty="0" smtClean="0">
                          <a:solidFill>
                            <a:srgbClr val="00B050"/>
                          </a:solidFill>
                          <a:latin typeface="Calibri" pitchFamily="34" charset="0"/>
                          <a:ea typeface="+mn-ea"/>
                          <a:cs typeface="+mn-cs"/>
                        </a:rPr>
                        <a:t>E.g. Over the next three years</a:t>
                      </a:r>
                      <a:endParaRPr lang="en-US" sz="2000" i="1" kern="1200" dirty="0">
                        <a:solidFill>
                          <a:srgbClr val="00B050"/>
                        </a:solidFill>
                        <a:latin typeface="Calibri" pitchFamily="34" charset="0"/>
                        <a:ea typeface="+mn-ea"/>
                        <a:cs typeface="+mn-cs"/>
                      </a:endParaRPr>
                    </a:p>
                  </a:txBody>
                  <a:tcPr/>
                </a:tc>
              </a:tr>
            </a:tbl>
          </a:graphicData>
        </a:graphic>
      </p:graphicFrame>
      <p:sp>
        <p:nvSpPr>
          <p:cNvPr id="10" name="TextBox 9"/>
          <p:cNvSpPr txBox="1"/>
          <p:nvPr/>
        </p:nvSpPr>
        <p:spPr>
          <a:xfrm>
            <a:off x="6516216" y="2276872"/>
            <a:ext cx="2627784" cy="923330"/>
          </a:xfrm>
          <a:prstGeom prst="rect">
            <a:avLst/>
          </a:prstGeom>
          <a:solidFill>
            <a:srgbClr val="92D050"/>
          </a:solidFill>
        </p:spPr>
        <p:txBody>
          <a:bodyPr wrap="square" rtlCol="0">
            <a:spAutoFit/>
          </a:bodyPr>
          <a:lstStyle/>
          <a:p>
            <a:r>
              <a:rPr lang="en-US" dirty="0" smtClean="0">
                <a:solidFill>
                  <a:srgbClr val="FF0000"/>
                </a:solidFill>
              </a:rPr>
              <a:t>[Modify this column to include elements from your scoping  question]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6672"/>
            <a:ext cx="7056416" cy="1990288"/>
          </a:xfrm>
        </p:spPr>
        <p:txBody>
          <a:bodyPr/>
          <a:lstStyle/>
          <a:p>
            <a:r>
              <a:rPr lang="en-GB" dirty="0" smtClean="0"/>
              <a:t>Module 4 </a:t>
            </a:r>
            <a:r>
              <a:rPr lang="fr-FR" dirty="0" smtClean="0"/>
              <a:t/>
            </a:r>
            <a:br>
              <a:rPr lang="fr-FR" dirty="0" smtClean="0"/>
            </a:br>
            <a:r>
              <a:rPr lang="fr-FR" dirty="0" smtClean="0"/>
              <a:t/>
            </a:r>
            <a:br>
              <a:rPr lang="fr-FR" dirty="0" smtClean="0"/>
            </a:br>
            <a:r>
              <a:rPr lang="en-US" dirty="0" smtClean="0"/>
              <a:t>Identifying gaps in the system’s resilience</a:t>
            </a:r>
            <a:endParaRPr lang="en-GB" dirty="0"/>
          </a:p>
        </p:txBody>
      </p:sp>
      <p:pic>
        <p:nvPicPr>
          <p:cNvPr id="3" name="Picture 2"/>
          <p:cNvPicPr>
            <a:picLocks noChangeAspect="1" noChangeArrowheads="1"/>
          </p:cNvPicPr>
          <p:nvPr/>
        </p:nvPicPr>
        <p:blipFill>
          <a:blip r:embed="rId3" cstate="print"/>
          <a:srcRect/>
          <a:stretch>
            <a:fillRect/>
          </a:stretch>
        </p:blipFill>
        <p:spPr bwMode="auto">
          <a:xfrm>
            <a:off x="0" y="3483768"/>
            <a:ext cx="4139952" cy="3104964"/>
          </a:xfrm>
          <a:prstGeom prst="rect">
            <a:avLst/>
          </a:prstGeom>
          <a:solidFill>
            <a:schemeClr val="tx1"/>
          </a:solidFill>
          <a:ln w="9525">
            <a:noFill/>
            <a:miter lim="800000"/>
            <a:headEnd/>
            <a:tailEnd/>
          </a:ln>
          <a:effectLst/>
        </p:spPr>
      </p:pic>
      <p:sp>
        <p:nvSpPr>
          <p:cNvPr id="4" name="Oval 3"/>
          <p:cNvSpPr/>
          <p:nvPr/>
        </p:nvSpPr>
        <p:spPr>
          <a:xfrm>
            <a:off x="2411760" y="2852936"/>
            <a:ext cx="936104" cy="4104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38174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Module </a:t>
            </a:r>
            <a:r>
              <a:rPr lang="fr-BE" dirty="0" err="1" smtClean="0"/>
              <a:t>Aim</a:t>
            </a:r>
            <a:endParaRPr lang="fr-BE" dirty="0"/>
          </a:p>
        </p:txBody>
      </p:sp>
      <p:sp>
        <p:nvSpPr>
          <p:cNvPr id="4" name="Content Placeholder 2"/>
          <p:cNvSpPr>
            <a:spLocks noGrp="1"/>
          </p:cNvSpPr>
          <p:nvPr>
            <p:ph idx="1"/>
          </p:nvPr>
        </p:nvSpPr>
        <p:spPr>
          <a:xfrm>
            <a:off x="288488" y="1728192"/>
            <a:ext cx="8676000" cy="2492896"/>
          </a:xfrm>
        </p:spPr>
        <p:txBody>
          <a:bodyPr>
            <a:noAutofit/>
          </a:bodyPr>
          <a:lstStyle/>
          <a:p>
            <a:pPr marL="0" indent="0">
              <a:buNone/>
            </a:pPr>
            <a:r>
              <a:rPr lang="en-AU" dirty="0" smtClean="0"/>
              <a:t>To share a vision of resilience gaps to be filled now and in the future</a:t>
            </a:r>
            <a:endParaRPr lang="en-US" dirty="0">
              <a:latin typeface="Calibri" pitchFamily="34" charset="0"/>
            </a:endParaRPr>
          </a:p>
        </p:txBody>
      </p:sp>
      <p:sp>
        <p:nvSpPr>
          <p:cNvPr id="5" name="TextBox 4"/>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a:t>
            </a:r>
            <a:endParaRPr lang="en-US" dirty="0"/>
          </a:p>
        </p:txBody>
      </p:sp>
      <p:sp>
        <p:nvSpPr>
          <p:cNvPr id="3" name="Content Placeholder 2"/>
          <p:cNvSpPr>
            <a:spLocks noGrp="1"/>
          </p:cNvSpPr>
          <p:nvPr>
            <p:ph idx="1"/>
          </p:nvPr>
        </p:nvSpPr>
        <p:spPr/>
        <p:txBody>
          <a:bodyPr>
            <a:normAutofit fontScale="92500"/>
          </a:bodyPr>
          <a:lstStyle/>
          <a:p>
            <a:pPr lvl="0"/>
            <a:r>
              <a:rPr lang="en-US" dirty="0" smtClean="0"/>
              <a:t>Capture current programming by external stakeholders that contributes to strengthening particular capacities for each system component.</a:t>
            </a:r>
          </a:p>
          <a:p>
            <a:pPr lvl="0"/>
            <a:r>
              <a:rPr lang="en-US" dirty="0"/>
              <a:t>W</a:t>
            </a:r>
            <a:r>
              <a:rPr lang="en-US" dirty="0" smtClean="0"/>
              <a:t>eigh up the different positive and negative impacts of  the risk landscape, stakeholders’ influence and external support for different components of the system.</a:t>
            </a:r>
          </a:p>
          <a:p>
            <a:r>
              <a:rPr lang="en-US" dirty="0" smtClean="0"/>
              <a:t>Discuss the resilience gaps to be filled per component.</a:t>
            </a:r>
            <a:endParaRPr lang="fr-FR" dirty="0" smtClean="0">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AU" sz="2800" dirty="0" smtClean="0"/>
              <a:t>External </a:t>
            </a:r>
            <a:r>
              <a:rPr lang="en-AU" sz="2800" dirty="0"/>
              <a:t>S</a:t>
            </a:r>
            <a:r>
              <a:rPr lang="en-AU" sz="2800" dirty="0" smtClean="0"/>
              <a:t>upport for each System Component </a:t>
            </a:r>
            <a:endParaRPr lang="en-AU" sz="2800"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smtClean="0">
                <a:ln>
                  <a:noFill/>
                </a:ln>
                <a:solidFill>
                  <a:schemeClr val="accent1">
                    <a:lumMod val="75000"/>
                  </a:schemeClr>
                </a:solidFill>
                <a:effectLst/>
                <a:uLnTx/>
                <a:uFillTx/>
                <a:latin typeface="San"/>
                <a:ea typeface="+mj-ea"/>
                <a:cs typeface="+mj-cs"/>
              </a:rPr>
              <a:t>Exercise </a:t>
            </a:r>
            <a:r>
              <a:rPr lang="en-AU" sz="2800" b="1" smtClean="0">
                <a:solidFill>
                  <a:schemeClr val="accent1">
                    <a:lumMod val="75000"/>
                  </a:schemeClr>
                </a:solidFill>
                <a:latin typeface="San"/>
                <a:ea typeface="+mj-ea"/>
                <a:cs typeface="+mj-cs"/>
              </a:rPr>
              <a:t>11</a:t>
            </a:r>
            <a:endParaRPr kumimoji="0" lang="en-AU" sz="2800" b="1" i="0" u="none" strike="noStrike" kern="1200" cap="none" spc="0" normalizeH="0" baseline="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2087703497"/>
              </p:ext>
            </p:extLst>
          </p:nvPr>
        </p:nvGraphicFramePr>
        <p:xfrm>
          <a:off x="0" y="1491481"/>
          <a:ext cx="9144000" cy="524256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latin typeface="Calibri" pitchFamily="34" charset="0"/>
                        </a:rPr>
                        <a:t>Per Group</a:t>
                      </a:r>
                      <a:endParaRPr lang="fr-BE" sz="2400" b="1" noProof="0" dirty="0">
                        <a:latin typeface="Calibri" pitchFamily="34" charset="0"/>
                      </a:endParaRPr>
                    </a:p>
                  </a:txBody>
                  <a:tcPr/>
                </a:tc>
                <a:tc>
                  <a:txBody>
                    <a:bodyPr/>
                    <a:lstStyle/>
                    <a:p>
                      <a:r>
                        <a:rPr lang="fr-BE" sz="2400" b="1" noProof="0" dirty="0" smtClean="0">
                          <a:latin typeface="Calibri" pitchFamily="34" charset="0"/>
                        </a:rPr>
                        <a:t>Duration</a:t>
                      </a:r>
                      <a:endParaRPr lang="fr-BE" sz="2400" b="1" noProof="0" dirty="0">
                        <a:latin typeface="Calibri" pitchFamily="34" charset="0"/>
                      </a:endParaRPr>
                    </a:p>
                  </a:txBody>
                  <a:tcPr/>
                </a:tc>
              </a:tr>
              <a:tr h="1899789">
                <a:tc>
                  <a:txBody>
                    <a:bodyPr/>
                    <a:lstStyle/>
                    <a:p>
                      <a:r>
                        <a:rPr lang="en-AU" sz="2800" kern="1200" baseline="0" noProof="0" dirty="0" smtClean="0">
                          <a:solidFill>
                            <a:schemeClr val="bg1">
                              <a:lumMod val="50000"/>
                            </a:schemeClr>
                          </a:solidFill>
                          <a:latin typeface="Calibri" pitchFamily="34" charset="0"/>
                          <a:ea typeface="+mn-ea"/>
                          <a:cs typeface="+mn-cs"/>
                        </a:rPr>
                        <a:t>For the three priority components you selected in Exercise 6, fill in the last three columns of your matrix (those we had left empty on Day 1).</a:t>
                      </a:r>
                    </a:p>
                    <a:p>
                      <a:endParaRPr lang="en-AU" sz="2800" kern="1200" baseline="0" noProof="0" dirty="0" smtClean="0">
                        <a:solidFill>
                          <a:schemeClr val="bg1">
                            <a:lumMod val="50000"/>
                          </a:schemeClr>
                        </a:solidFill>
                        <a:latin typeface="Calibri" pitchFamily="34" charset="0"/>
                        <a:ea typeface="+mn-ea"/>
                        <a:cs typeface="+mn-cs"/>
                      </a:endParaRPr>
                    </a:p>
                    <a:p>
                      <a:r>
                        <a:rPr lang="en-AU" sz="2800" kern="1200" baseline="0" noProof="0" dirty="0" smtClean="0">
                          <a:solidFill>
                            <a:schemeClr val="bg1">
                              <a:lumMod val="50000"/>
                            </a:schemeClr>
                          </a:solidFill>
                          <a:latin typeface="Calibri" pitchFamily="34" charset="0"/>
                          <a:ea typeface="+mn-ea"/>
                          <a:cs typeface="+mn-cs"/>
                        </a:rPr>
                        <a:t>What </a:t>
                      </a:r>
                      <a:r>
                        <a:rPr lang="en-AU" sz="2800" b="1" kern="1200" baseline="0" noProof="0" dirty="0" smtClean="0">
                          <a:solidFill>
                            <a:schemeClr val="bg1">
                              <a:lumMod val="50000"/>
                            </a:schemeClr>
                          </a:solidFill>
                          <a:latin typeface="Calibri" pitchFamily="34" charset="0"/>
                          <a:ea typeface="+mn-ea"/>
                          <a:cs typeface="+mn-cs"/>
                        </a:rPr>
                        <a:t>external</a:t>
                      </a:r>
                      <a:r>
                        <a:rPr lang="en-AU" sz="2800" kern="1200" baseline="0" noProof="0" dirty="0" smtClean="0">
                          <a:solidFill>
                            <a:schemeClr val="bg1">
                              <a:lumMod val="50000"/>
                            </a:schemeClr>
                          </a:solidFill>
                          <a:latin typeface="Calibri" pitchFamily="34" charset="0"/>
                          <a:ea typeface="+mn-ea"/>
                          <a:cs typeface="+mn-cs"/>
                        </a:rPr>
                        <a:t> absorptive, adaptive and transformative capacities exist at present to support particular components in the face of risk? </a:t>
                      </a:r>
                    </a:p>
                    <a:p>
                      <a:endParaRPr lang="en-AU" sz="2800" kern="1200" baseline="0" noProof="0" dirty="0" smtClean="0">
                        <a:solidFill>
                          <a:schemeClr val="bg1">
                            <a:lumMod val="50000"/>
                          </a:schemeClr>
                        </a:solidFill>
                        <a:latin typeface="Calibri" pitchFamily="34" charset="0"/>
                        <a:ea typeface="+mn-ea"/>
                        <a:cs typeface="+mn-cs"/>
                      </a:endParaRPr>
                    </a:p>
                    <a:p>
                      <a:r>
                        <a:rPr lang="en-AU" sz="2800" kern="1200" baseline="0" noProof="0" dirty="0" smtClean="0">
                          <a:solidFill>
                            <a:schemeClr val="bg1">
                              <a:lumMod val="50000"/>
                            </a:schemeClr>
                          </a:solidFill>
                          <a:latin typeface="Calibri" pitchFamily="34" charset="0"/>
                          <a:ea typeface="+mn-ea"/>
                          <a:cs typeface="+mn-cs"/>
                        </a:rPr>
                        <a:t>Write on sticky notes the type of program and the name of the external stakeholder in charge</a:t>
                      </a:r>
                    </a:p>
                    <a:p>
                      <a:endParaRPr lang="en-AU" sz="2800" kern="1200" baseline="0" noProof="0" dirty="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15</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Identifying the Resilience Gap</a:t>
            </a:r>
            <a:endParaRPr lang="en-AU" dirty="0"/>
          </a:p>
        </p:txBody>
      </p:sp>
      <p:sp>
        <p:nvSpPr>
          <p:cNvPr id="4" name="TextBox 3"/>
          <p:cNvSpPr txBox="1"/>
          <p:nvPr/>
        </p:nvSpPr>
        <p:spPr>
          <a:xfrm>
            <a:off x="395536" y="1465620"/>
            <a:ext cx="2592288" cy="523220"/>
          </a:xfrm>
          <a:prstGeom prst="rect">
            <a:avLst/>
          </a:prstGeom>
          <a:noFill/>
        </p:spPr>
        <p:txBody>
          <a:bodyPr wrap="square" rtlCol="0">
            <a:spAutoFit/>
          </a:bodyPr>
          <a:lstStyle/>
          <a:p>
            <a:r>
              <a:rPr lang="en-AU" sz="2800" dirty="0" smtClean="0">
                <a:latin typeface="Calibri" pitchFamily="34" charset="0"/>
              </a:rPr>
              <a:t>Resilience Gap = </a:t>
            </a:r>
            <a:endParaRPr lang="en-AU" sz="2800" dirty="0">
              <a:latin typeface="Calibri" pitchFamily="34" charset="0"/>
            </a:endParaRPr>
          </a:p>
        </p:txBody>
      </p:sp>
      <p:sp>
        <p:nvSpPr>
          <p:cNvPr id="5" name="TextBox 4"/>
          <p:cNvSpPr txBox="1"/>
          <p:nvPr/>
        </p:nvSpPr>
        <p:spPr>
          <a:xfrm>
            <a:off x="2915816" y="1340768"/>
            <a:ext cx="6228184" cy="954107"/>
          </a:xfrm>
          <a:prstGeom prst="rect">
            <a:avLst/>
          </a:prstGeom>
          <a:noFill/>
        </p:spPr>
        <p:txBody>
          <a:bodyPr wrap="square" rtlCol="0">
            <a:spAutoFit/>
          </a:bodyPr>
          <a:lstStyle/>
          <a:p>
            <a:r>
              <a:rPr lang="en-AU" sz="2800" dirty="0" smtClean="0">
                <a:latin typeface="Calibri" pitchFamily="34" charset="0"/>
              </a:rPr>
              <a:t>(System ability - external context pressure)* stakeholders influence</a:t>
            </a:r>
            <a:endParaRPr lang="en-AU" sz="2800"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80879776"/>
              </p:ext>
            </p:extLst>
          </p:nvPr>
        </p:nvGraphicFramePr>
        <p:xfrm>
          <a:off x="107504" y="2925091"/>
          <a:ext cx="9036496" cy="3664827"/>
        </p:xfrm>
        <a:graphic>
          <a:graphicData uri="http://schemas.openxmlformats.org/drawingml/2006/table">
            <a:tbl>
              <a:tblPr firstRow="1" bandRow="1">
                <a:tableStyleId>{5C22544A-7EE6-4342-B048-85BDC9FD1C3A}</a:tableStyleId>
              </a:tblPr>
              <a:tblGrid>
                <a:gridCol w="1944216"/>
                <a:gridCol w="7092280"/>
              </a:tblGrid>
              <a:tr h="545583">
                <a:tc>
                  <a:txBody>
                    <a:bodyPr/>
                    <a:lstStyle/>
                    <a:p>
                      <a:endParaRPr lang="en-AU" sz="2400" b="1" dirty="0">
                        <a:solidFill>
                          <a:schemeClr val="tx2">
                            <a:lumMod val="10000"/>
                          </a:schemeClr>
                        </a:solidFill>
                        <a:latin typeface="Calibri" pitchFamily="34" charset="0"/>
                      </a:endParaRPr>
                    </a:p>
                  </a:txBody>
                  <a:tcPr/>
                </a:tc>
                <a:tc>
                  <a:txBody>
                    <a:bodyPr/>
                    <a:lstStyle/>
                    <a:p>
                      <a:r>
                        <a:rPr lang="en-AU" sz="2400" dirty="0" smtClean="0">
                          <a:solidFill>
                            <a:schemeClr val="tx2">
                              <a:lumMod val="10000"/>
                            </a:schemeClr>
                          </a:solidFill>
                          <a:latin typeface="Calibri" pitchFamily="34" charset="0"/>
                        </a:rPr>
                        <a:t>Guiding Question</a:t>
                      </a:r>
                      <a:endParaRPr lang="en-AU" sz="2400" dirty="0">
                        <a:solidFill>
                          <a:schemeClr val="tx2">
                            <a:lumMod val="10000"/>
                          </a:schemeClr>
                        </a:solidFill>
                        <a:latin typeface="Calibri" pitchFamily="34" charset="0"/>
                      </a:endParaRPr>
                    </a:p>
                  </a:txBody>
                  <a:tcPr/>
                </a:tc>
              </a:tr>
              <a:tr h="965262">
                <a:tc>
                  <a:txBody>
                    <a:bodyPr/>
                    <a:lstStyle/>
                    <a:p>
                      <a:r>
                        <a:rPr lang="en-AU" sz="2400" b="1" dirty="0" smtClean="0">
                          <a:solidFill>
                            <a:schemeClr val="tx2">
                              <a:lumMod val="10000"/>
                            </a:schemeClr>
                          </a:solidFill>
                          <a:latin typeface="Calibri" pitchFamily="34" charset="0"/>
                        </a:rPr>
                        <a:t>System Ability</a:t>
                      </a:r>
                      <a:endParaRPr lang="en-AU" sz="2400" b="1" dirty="0">
                        <a:solidFill>
                          <a:schemeClr val="tx2">
                            <a:lumMod val="10000"/>
                          </a:schemeClr>
                        </a:solidFill>
                        <a:latin typeface="Calibri" pitchFamily="34" charset="0"/>
                      </a:endParaRPr>
                    </a:p>
                  </a:txBody>
                  <a:tcPr/>
                </a:tc>
                <a:tc>
                  <a:txBody>
                    <a:bodyPr/>
                    <a:lstStyle/>
                    <a:p>
                      <a:r>
                        <a:rPr lang="en-AU" sz="2400" dirty="0" smtClean="0">
                          <a:solidFill>
                            <a:schemeClr val="tx2">
                              <a:lumMod val="10000"/>
                            </a:schemeClr>
                          </a:solidFill>
                          <a:latin typeface="Calibri" pitchFamily="34" charset="0"/>
                        </a:rPr>
                        <a:t>What will the system be able to manage in future given its current capacity,</a:t>
                      </a:r>
                      <a:r>
                        <a:rPr lang="en-AU" sz="2400" baseline="0" dirty="0" smtClean="0">
                          <a:solidFill>
                            <a:schemeClr val="tx2">
                              <a:lumMod val="10000"/>
                            </a:schemeClr>
                          </a:solidFill>
                          <a:latin typeface="Calibri" pitchFamily="34" charset="0"/>
                        </a:rPr>
                        <a:t> vulnerabilities and dynamics ?</a:t>
                      </a:r>
                      <a:endParaRPr lang="en-AU" sz="2400" dirty="0">
                        <a:solidFill>
                          <a:schemeClr val="tx2">
                            <a:lumMod val="10000"/>
                          </a:schemeClr>
                        </a:solidFill>
                        <a:latin typeface="Calibri" pitchFamily="34" charset="0"/>
                      </a:endParaRPr>
                    </a:p>
                  </a:txBody>
                  <a:tcPr/>
                </a:tc>
              </a:tr>
              <a:tr h="1118633">
                <a:tc>
                  <a:txBody>
                    <a:bodyPr/>
                    <a:lstStyle/>
                    <a:p>
                      <a:r>
                        <a:rPr lang="en-AU" sz="2400" b="1" dirty="0" smtClean="0">
                          <a:solidFill>
                            <a:schemeClr val="tx2">
                              <a:lumMod val="10000"/>
                            </a:schemeClr>
                          </a:solidFill>
                          <a:latin typeface="Calibri" pitchFamily="34" charset="0"/>
                        </a:rPr>
                        <a:t>External Context Pressure</a:t>
                      </a:r>
                      <a:endParaRPr lang="en-AU" sz="2400" b="1" dirty="0">
                        <a:solidFill>
                          <a:schemeClr val="tx2">
                            <a:lumMod val="10000"/>
                          </a:schemeClr>
                        </a:solidFill>
                        <a:latin typeface="Calibri" pitchFamily="34" charset="0"/>
                      </a:endParaRPr>
                    </a:p>
                  </a:txBody>
                  <a:tcPr/>
                </a:tc>
                <a:tc>
                  <a:txBody>
                    <a:bodyPr/>
                    <a:lstStyle/>
                    <a:p>
                      <a:r>
                        <a:rPr lang="en-AU" sz="2400" dirty="0" smtClean="0">
                          <a:solidFill>
                            <a:schemeClr val="tx2">
                              <a:lumMod val="10000"/>
                            </a:schemeClr>
                          </a:solidFill>
                          <a:latin typeface="Calibri" pitchFamily="34" charset="0"/>
                        </a:rPr>
                        <a:t>What is the</a:t>
                      </a:r>
                      <a:r>
                        <a:rPr lang="en-AU" sz="2400" baseline="0" dirty="0" smtClean="0">
                          <a:solidFill>
                            <a:schemeClr val="tx2">
                              <a:lumMod val="10000"/>
                            </a:schemeClr>
                          </a:solidFill>
                          <a:latin typeface="Calibri" pitchFamily="34" charset="0"/>
                        </a:rPr>
                        <a:t> expected impact on the system of future external shocks, stresses and other changes? </a:t>
                      </a:r>
                      <a:endParaRPr lang="en-AU" sz="2400" dirty="0">
                        <a:solidFill>
                          <a:schemeClr val="tx2">
                            <a:lumMod val="10000"/>
                          </a:schemeClr>
                        </a:solidFill>
                        <a:latin typeface="Calibri" pitchFamily="34" charset="0"/>
                      </a:endParaRPr>
                    </a:p>
                  </a:txBody>
                  <a:tcPr/>
                </a:tc>
              </a:tr>
              <a:tr h="965262">
                <a:tc>
                  <a:txBody>
                    <a:bodyPr/>
                    <a:lstStyle/>
                    <a:p>
                      <a:r>
                        <a:rPr lang="en-AU" sz="2400" b="1" dirty="0" smtClean="0">
                          <a:solidFill>
                            <a:schemeClr val="tx2">
                              <a:lumMod val="10000"/>
                            </a:schemeClr>
                          </a:solidFill>
                          <a:latin typeface="Calibri" pitchFamily="34" charset="0"/>
                        </a:rPr>
                        <a:t>Stakeholders’ Influence</a:t>
                      </a:r>
                      <a:endParaRPr lang="en-AU" sz="2400" b="1" dirty="0">
                        <a:solidFill>
                          <a:schemeClr val="tx2">
                            <a:lumMod val="10000"/>
                          </a:schemeClr>
                        </a:solidFill>
                        <a:latin typeface="Calibri" pitchFamily="34" charset="0"/>
                      </a:endParaRPr>
                    </a:p>
                  </a:txBody>
                  <a:tcPr/>
                </a:tc>
                <a:tc>
                  <a:txBody>
                    <a:bodyPr/>
                    <a:lstStyle/>
                    <a:p>
                      <a:r>
                        <a:rPr lang="en-AU" sz="2400" dirty="0" smtClean="0">
                          <a:solidFill>
                            <a:schemeClr val="tx2">
                              <a:lumMod val="10000"/>
                            </a:schemeClr>
                          </a:solidFill>
                          <a:latin typeface="Calibri" pitchFamily="34" charset="0"/>
                        </a:rPr>
                        <a:t>To</a:t>
                      </a:r>
                      <a:r>
                        <a:rPr lang="en-AU" sz="2400" baseline="0" dirty="0" smtClean="0">
                          <a:solidFill>
                            <a:schemeClr val="tx2">
                              <a:lumMod val="10000"/>
                            </a:schemeClr>
                          </a:solidFill>
                          <a:latin typeface="Calibri" pitchFamily="34" charset="0"/>
                        </a:rPr>
                        <a:t> which extent can and will stakeholders erode or enhance system resilience in the future? </a:t>
                      </a:r>
                      <a:endParaRPr lang="en-AU" sz="2400" dirty="0">
                        <a:solidFill>
                          <a:schemeClr val="tx2">
                            <a:lumMod val="10000"/>
                          </a:schemeClr>
                        </a:solidFill>
                        <a:latin typeface="Calibri" pitchFamily="34" charset="0"/>
                      </a:endParaRPr>
                    </a:p>
                  </a:txBody>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00312" cy="1022400"/>
          </a:xfrm>
        </p:spPr>
        <p:txBody>
          <a:bodyPr/>
          <a:lstStyle/>
          <a:p>
            <a:r>
              <a:rPr lang="en-AU" sz="2800" dirty="0" smtClean="0"/>
              <a:t>Identifying Resilience </a:t>
            </a:r>
            <a:r>
              <a:rPr lang="en-AU" sz="2800" dirty="0"/>
              <a:t>G</a:t>
            </a:r>
            <a:r>
              <a:rPr lang="en-AU" sz="2800" dirty="0" smtClean="0"/>
              <a:t>aps per Component</a:t>
            </a:r>
            <a:endParaRPr lang="en-AU" sz="2800" dirty="0"/>
          </a:p>
        </p:txBody>
      </p:sp>
      <p:sp>
        <p:nvSpPr>
          <p:cNvPr id="4" name="Title 1"/>
          <p:cNvSpPr txBox="1">
            <a:spLocks/>
          </p:cNvSpPr>
          <p:nvPr/>
        </p:nvSpPr>
        <p:spPr>
          <a:xfrm>
            <a:off x="7380312" y="0"/>
            <a:ext cx="1763688" cy="1340768"/>
          </a:xfrm>
          <a:prstGeom prst="rect">
            <a:avLst/>
          </a:prstGeom>
          <a:solidFill>
            <a:schemeClr val="tx2">
              <a:lumMod val="40000"/>
              <a:lumOff val="6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dirty="0" smtClean="0">
                <a:ln>
                  <a:noFill/>
                </a:ln>
                <a:solidFill>
                  <a:schemeClr val="accent1">
                    <a:lumMod val="75000"/>
                  </a:schemeClr>
                </a:solidFill>
                <a:effectLst/>
                <a:uLnTx/>
                <a:uFillTx/>
                <a:latin typeface="San"/>
                <a:ea typeface="+mj-ea"/>
                <a:cs typeface="+mj-cs"/>
              </a:rPr>
              <a:t>Exercise </a:t>
            </a:r>
            <a:r>
              <a:rPr lang="en-AU" sz="2800" b="1" dirty="0" smtClean="0">
                <a:solidFill>
                  <a:schemeClr val="accent1">
                    <a:lumMod val="75000"/>
                  </a:schemeClr>
                </a:solidFill>
                <a:latin typeface="San"/>
                <a:ea typeface="+mj-ea"/>
                <a:cs typeface="+mj-cs"/>
              </a:rPr>
              <a:t>12</a:t>
            </a:r>
            <a:endParaRPr kumimoji="0" lang="en-AU" sz="2800" b="1" i="0" u="none" strike="noStrike" kern="1200" cap="none" spc="0" normalizeH="0" baseline="0" dirty="0" smtClean="0">
              <a:ln>
                <a:noFill/>
              </a:ln>
              <a:solidFill>
                <a:schemeClr val="accent1">
                  <a:lumMod val="75000"/>
                </a:schemeClr>
              </a:solidFill>
              <a:effectLst/>
              <a:uLnTx/>
              <a:uFillTx/>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1953741357"/>
              </p:ext>
            </p:extLst>
          </p:nvPr>
        </p:nvGraphicFramePr>
        <p:xfrm>
          <a:off x="0" y="1491481"/>
          <a:ext cx="9144000" cy="524256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latin typeface="Calibri" pitchFamily="34" charset="0"/>
                        </a:rPr>
                        <a:t>Per Group</a:t>
                      </a:r>
                      <a:endParaRPr lang="fr-BE" sz="2400" b="1" noProof="0" dirty="0">
                        <a:latin typeface="Calibri" pitchFamily="34" charset="0"/>
                      </a:endParaRPr>
                    </a:p>
                  </a:txBody>
                  <a:tcPr/>
                </a:tc>
                <a:tc>
                  <a:txBody>
                    <a:bodyPr/>
                    <a:lstStyle/>
                    <a:p>
                      <a:r>
                        <a:rPr lang="fr-BE" sz="2400" b="1" noProof="0" dirty="0" smtClean="0">
                          <a:latin typeface="Calibri" pitchFamily="34" charset="0"/>
                        </a:rPr>
                        <a:t>Duration</a:t>
                      </a:r>
                      <a:endParaRPr lang="fr-BE" sz="2400" b="1" noProof="0" dirty="0">
                        <a:latin typeface="Calibri" pitchFamily="34" charset="0"/>
                      </a:endParaRPr>
                    </a:p>
                  </a:txBody>
                  <a:tcPr/>
                </a:tc>
              </a:tr>
              <a:tr h="1899789">
                <a:tc>
                  <a:txBody>
                    <a:bodyPr/>
                    <a:lstStyle/>
                    <a:p>
                      <a:r>
                        <a:rPr lang="en-AU" sz="2800" kern="1200" baseline="0" noProof="0" dirty="0" smtClean="0">
                          <a:solidFill>
                            <a:schemeClr val="bg1">
                              <a:lumMod val="50000"/>
                            </a:schemeClr>
                          </a:solidFill>
                          <a:latin typeface="Calibri" pitchFamily="34" charset="0"/>
                          <a:ea typeface="+mn-ea"/>
                          <a:cs typeface="+mn-cs"/>
                        </a:rPr>
                        <a:t>Identify the resilience gap for each of the three components you have prioritised in your group.</a:t>
                      </a:r>
                    </a:p>
                    <a:p>
                      <a:endParaRPr lang="en-AU" sz="2800" kern="1200" baseline="0" noProof="0" dirty="0" smtClean="0">
                        <a:solidFill>
                          <a:schemeClr val="bg1">
                            <a:lumMod val="50000"/>
                          </a:schemeClr>
                        </a:solidFill>
                        <a:latin typeface="Calibri" pitchFamily="34" charset="0"/>
                        <a:ea typeface="+mn-ea"/>
                        <a:cs typeface="+mn-cs"/>
                      </a:endParaRPr>
                    </a:p>
                    <a:p>
                      <a:r>
                        <a:rPr lang="en-AU" sz="2800" kern="1200" baseline="0" noProof="0" dirty="0" smtClean="0">
                          <a:solidFill>
                            <a:schemeClr val="bg1">
                              <a:lumMod val="50000"/>
                            </a:schemeClr>
                          </a:solidFill>
                          <a:latin typeface="Calibri" pitchFamily="34" charset="0"/>
                          <a:ea typeface="+mn-ea"/>
                          <a:cs typeface="+mn-cs"/>
                        </a:rPr>
                        <a:t>Discuss questions on the handout and take into account your work on the risk landscape, internal and external capacities and stakeholder influence.</a:t>
                      </a:r>
                    </a:p>
                    <a:p>
                      <a:endParaRPr lang="en-AU" sz="2800" kern="1200" baseline="0" noProof="0" dirty="0" smtClean="0">
                        <a:solidFill>
                          <a:schemeClr val="bg1">
                            <a:lumMod val="50000"/>
                          </a:schemeClr>
                        </a:solidFill>
                        <a:latin typeface="Calibri" pitchFamily="34" charset="0"/>
                        <a:ea typeface="+mn-ea"/>
                        <a:cs typeface="+mn-cs"/>
                      </a:endParaRPr>
                    </a:p>
                    <a:p>
                      <a:r>
                        <a:rPr lang="en-AU" sz="2800" kern="1200" baseline="0" noProof="0" dirty="0" smtClean="0">
                          <a:solidFill>
                            <a:schemeClr val="bg1">
                              <a:lumMod val="50000"/>
                            </a:schemeClr>
                          </a:solidFill>
                          <a:latin typeface="Calibri" pitchFamily="34" charset="0"/>
                          <a:ea typeface="+mn-ea"/>
                          <a:cs typeface="+mn-cs"/>
                        </a:rPr>
                        <a:t>Capture key points for each component on a flip chart. You will present for 1 minute per component.</a:t>
                      </a:r>
                    </a:p>
                    <a:p>
                      <a:endParaRPr lang="en-AU" sz="2800" kern="1200" baseline="0" noProof="0" dirty="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fr-BE" sz="2400" b="1" kern="1200" noProof="0" dirty="0" smtClean="0">
                          <a:solidFill>
                            <a:schemeClr val="bg1">
                              <a:lumMod val="50000"/>
                            </a:schemeClr>
                          </a:solidFill>
                          <a:latin typeface="Calibri" pitchFamily="34" charset="0"/>
                          <a:ea typeface="+mn-ea"/>
                          <a:cs typeface="+mn-cs"/>
                        </a:rPr>
                        <a:t>35</a:t>
                      </a:r>
                      <a:r>
                        <a:rPr lang="fr-BE" sz="2400" b="1" kern="1200" baseline="0" noProof="0" dirty="0" smtClean="0">
                          <a:solidFill>
                            <a:schemeClr val="bg1">
                              <a:lumMod val="50000"/>
                            </a:schemeClr>
                          </a:solidFill>
                          <a:latin typeface="Calibri" pitchFamily="34" charset="0"/>
                          <a:ea typeface="+mn-ea"/>
                          <a:cs typeface="+mn-cs"/>
                        </a:rPr>
                        <a:t> </a:t>
                      </a:r>
                      <a:r>
                        <a:rPr lang="fr-BE" sz="2400" b="1" kern="1200" baseline="0" noProof="0" dirty="0" err="1" smtClean="0">
                          <a:solidFill>
                            <a:schemeClr val="bg1">
                              <a:lumMod val="50000"/>
                            </a:schemeClr>
                          </a:solidFill>
                          <a:latin typeface="Calibri" pitchFamily="34" charset="0"/>
                          <a:ea typeface="+mn-ea"/>
                          <a:cs typeface="+mn-cs"/>
                        </a:rPr>
                        <a:t>mins</a:t>
                      </a:r>
                      <a:r>
                        <a:rPr lang="fr-BE" sz="2400" b="1" kern="1200" baseline="0" noProof="0" dirty="0" smtClean="0">
                          <a:solidFill>
                            <a:schemeClr val="bg1">
                              <a:lumMod val="50000"/>
                            </a:schemeClr>
                          </a:solidFill>
                          <a:latin typeface="Calibri" pitchFamily="34" charset="0"/>
                          <a:ea typeface="+mn-ea"/>
                          <a:cs typeface="+mn-cs"/>
                        </a:rPr>
                        <a:t>.</a:t>
                      </a:r>
                      <a:endParaRPr lang="fr-BE"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Module Objectives </a:t>
            </a:r>
            <a:endParaRPr lang="en-US" dirty="0"/>
          </a:p>
        </p:txBody>
      </p:sp>
      <p:sp>
        <p:nvSpPr>
          <p:cNvPr id="3" name="Content Placeholder 2"/>
          <p:cNvSpPr>
            <a:spLocks noGrp="1"/>
          </p:cNvSpPr>
          <p:nvPr>
            <p:ph idx="1"/>
          </p:nvPr>
        </p:nvSpPr>
        <p:spPr/>
        <p:txBody>
          <a:bodyPr>
            <a:normAutofit fontScale="92500"/>
          </a:bodyPr>
          <a:lstStyle/>
          <a:p>
            <a:pPr lvl="0"/>
            <a:r>
              <a:rPr lang="en-US" dirty="0" smtClean="0"/>
              <a:t>Capture current programming by external stakeholders that contributes to strengthening particular capacities for each system component.</a:t>
            </a:r>
          </a:p>
          <a:p>
            <a:pPr lvl="0"/>
            <a:r>
              <a:rPr lang="en-US" dirty="0"/>
              <a:t>W</a:t>
            </a:r>
            <a:r>
              <a:rPr lang="en-US" dirty="0" smtClean="0"/>
              <a:t>eigh up the different positive and negative impacts of  the risk landscape, stakeholders’ influence and external support for different components of the system.</a:t>
            </a:r>
          </a:p>
          <a:p>
            <a:r>
              <a:rPr lang="en-US" dirty="0" smtClean="0"/>
              <a:t>Discuss the resilience gaps to be filled per component.</a:t>
            </a:r>
            <a:endParaRPr lang="fr-FR"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92368"/>
            <a:ext cx="7056438" cy="1990288"/>
          </a:xfrm>
        </p:spPr>
        <p:txBody>
          <a:bodyPr rtlCol="0"/>
          <a:lstStyle/>
          <a:p>
            <a:pPr fontAlgn="auto">
              <a:spcAft>
                <a:spcPts val="0"/>
              </a:spcAft>
              <a:defRPr/>
            </a:pPr>
            <a:r>
              <a:rPr lang="en-GB" dirty="0" smtClean="0"/>
              <a:t>Module 5</a:t>
            </a:r>
            <a:br>
              <a:rPr lang="en-GB" dirty="0" smtClean="0"/>
            </a:br>
            <a:r>
              <a:rPr lang="en-GB" dirty="0" smtClean="0"/>
              <a:t/>
            </a:r>
            <a:br>
              <a:rPr lang="en-GB" dirty="0" smtClean="0"/>
            </a:br>
            <a:r>
              <a:rPr lang="fr-FR" dirty="0" smtClean="0"/>
              <a:t> </a:t>
            </a:r>
            <a:r>
              <a:rPr lang="fr-FR" dirty="0" err="1" smtClean="0"/>
              <a:t>Constructing</a:t>
            </a:r>
            <a:r>
              <a:rPr lang="fr-FR" dirty="0" smtClean="0"/>
              <a:t> a road </a:t>
            </a:r>
            <a:r>
              <a:rPr lang="fr-FR" dirty="0" err="1" smtClean="0"/>
              <a:t>map</a:t>
            </a:r>
            <a:r>
              <a:rPr lang="fr-FR" dirty="0" smtClean="0"/>
              <a:t> TO </a:t>
            </a:r>
            <a:r>
              <a:rPr lang="fr-FR" dirty="0" err="1" smtClean="0"/>
              <a:t>boost</a:t>
            </a:r>
            <a:r>
              <a:rPr lang="fr-FR" dirty="0" smtClean="0"/>
              <a:t> </a:t>
            </a:r>
            <a:r>
              <a:rPr lang="fr-FR" dirty="0" err="1" smtClean="0"/>
              <a:t>resilience</a:t>
            </a:r>
            <a:endParaRPr lang="en-GB" dirty="0"/>
          </a:p>
        </p:txBody>
      </p:sp>
      <p:pic>
        <p:nvPicPr>
          <p:cNvPr id="3" name="Picture 2"/>
          <p:cNvPicPr>
            <a:picLocks noChangeAspect="1" noChangeArrowheads="1"/>
          </p:cNvPicPr>
          <p:nvPr/>
        </p:nvPicPr>
        <p:blipFill>
          <a:blip r:embed="rId3" cstate="print"/>
          <a:srcRect/>
          <a:stretch>
            <a:fillRect/>
          </a:stretch>
        </p:blipFill>
        <p:spPr bwMode="auto">
          <a:xfrm>
            <a:off x="0" y="3483768"/>
            <a:ext cx="4139952" cy="3104964"/>
          </a:xfrm>
          <a:prstGeom prst="rect">
            <a:avLst/>
          </a:prstGeom>
          <a:solidFill>
            <a:schemeClr val="tx1"/>
          </a:solidFill>
          <a:ln w="9525">
            <a:noFill/>
            <a:miter lim="800000"/>
            <a:headEnd/>
            <a:tailEnd/>
          </a:ln>
          <a:effectLst/>
        </p:spPr>
      </p:pic>
      <p:sp>
        <p:nvSpPr>
          <p:cNvPr id="4" name="Oval 3"/>
          <p:cNvSpPr/>
          <p:nvPr/>
        </p:nvSpPr>
        <p:spPr>
          <a:xfrm>
            <a:off x="3131840" y="2753544"/>
            <a:ext cx="936104" cy="4104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Module </a:t>
            </a:r>
            <a:r>
              <a:rPr lang="fr-BE" dirty="0" err="1" smtClean="0"/>
              <a:t>Aim</a:t>
            </a:r>
            <a:endParaRPr lang="fr-BE" dirty="0"/>
          </a:p>
        </p:txBody>
      </p:sp>
      <p:sp>
        <p:nvSpPr>
          <p:cNvPr id="4" name="Content Placeholder 2"/>
          <p:cNvSpPr>
            <a:spLocks noGrp="1"/>
          </p:cNvSpPr>
          <p:nvPr>
            <p:ph idx="1"/>
          </p:nvPr>
        </p:nvSpPr>
        <p:spPr>
          <a:xfrm>
            <a:off x="288488" y="1728192"/>
            <a:ext cx="8676000" cy="2492896"/>
          </a:xfrm>
        </p:spPr>
        <p:txBody>
          <a:bodyPr>
            <a:noAutofit/>
          </a:bodyPr>
          <a:lstStyle/>
          <a:p>
            <a:pPr marL="0" indent="0">
              <a:buNone/>
            </a:pPr>
            <a:r>
              <a:rPr lang="en-AU" dirty="0" smtClean="0"/>
              <a:t>To construct a road map to boost resilience in the short, medium and long terms</a:t>
            </a:r>
            <a:endParaRPr lang="en-US" dirty="0">
              <a:latin typeface="Calibri" pitchFamily="34" charset="0"/>
            </a:endParaRPr>
          </a:p>
        </p:txBody>
      </p:sp>
      <p:sp>
        <p:nvSpPr>
          <p:cNvPr id="5" name="TextBox 4"/>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a:t>
            </a:r>
            <a:endParaRPr lang="en-US" dirty="0"/>
          </a:p>
        </p:txBody>
      </p:sp>
      <p:sp>
        <p:nvSpPr>
          <p:cNvPr id="3" name="Content Placeholder 2"/>
          <p:cNvSpPr>
            <a:spLocks noGrp="1"/>
          </p:cNvSpPr>
          <p:nvPr>
            <p:ph idx="1"/>
          </p:nvPr>
        </p:nvSpPr>
        <p:spPr/>
        <p:txBody>
          <a:bodyPr>
            <a:normAutofit/>
          </a:bodyPr>
          <a:lstStyle/>
          <a:p>
            <a:pPr lvl="0"/>
            <a:r>
              <a:rPr lang="en-US" dirty="0"/>
              <a:t>D</a:t>
            </a:r>
            <a:r>
              <a:rPr lang="en-US" dirty="0" smtClean="0"/>
              <a:t>ecide on measures to fill resilience gaps and boosting system resilience</a:t>
            </a:r>
          </a:p>
          <a:p>
            <a:pPr lvl="0"/>
            <a:r>
              <a:rPr lang="en-US" dirty="0"/>
              <a:t>I</a:t>
            </a:r>
            <a:r>
              <a:rPr lang="en-US" dirty="0" smtClean="0"/>
              <a:t>dentify which stakeholders and their processes need to be engaged with</a:t>
            </a:r>
          </a:p>
          <a:p>
            <a:pPr lvl="0"/>
            <a:r>
              <a:rPr lang="en-US" dirty="0"/>
              <a:t>P</a:t>
            </a:r>
            <a:r>
              <a:rPr lang="en-US" dirty="0" smtClean="0"/>
              <a:t>rioritize and sequence the measures</a:t>
            </a:r>
          </a:p>
          <a:p>
            <a:r>
              <a:rPr lang="en-US" dirty="0"/>
              <a:t>R</a:t>
            </a:r>
            <a:r>
              <a:rPr lang="en-US" dirty="0" smtClean="0"/>
              <a:t>eflect on a measurement framework</a:t>
            </a:r>
            <a:endParaRPr lang="fr-FR"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73"/>
          <p:cNvGrpSpPr/>
          <p:nvPr/>
        </p:nvGrpSpPr>
        <p:grpSpPr>
          <a:xfrm>
            <a:off x="-163690" y="-1"/>
            <a:ext cx="8655757" cy="7162801"/>
            <a:chOff x="-163690" y="-1"/>
            <a:chExt cx="8655757" cy="7162801"/>
          </a:xfrm>
        </p:grpSpPr>
        <p:sp>
          <p:nvSpPr>
            <p:cNvPr id="31" name="Parallelogram 30"/>
            <p:cNvSpPr/>
            <p:nvPr/>
          </p:nvSpPr>
          <p:spPr>
            <a:xfrm>
              <a:off x="1524000" y="4267202"/>
              <a:ext cx="1752600" cy="2590797"/>
            </a:xfrm>
            <a:prstGeom prst="parallelogram">
              <a:avLst/>
            </a:prstGeom>
            <a:solidFill>
              <a:schemeClr val="accent3">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fr-BE" sz="1000">
                <a:solidFill>
                  <a:schemeClr val="bg1">
                    <a:lumMod val="75000"/>
                  </a:schemeClr>
                </a:solidFill>
                <a:latin typeface="Calibri" pitchFamily="34" charset="0"/>
              </a:endParaRPr>
            </a:p>
          </p:txBody>
        </p:sp>
        <p:sp>
          <p:nvSpPr>
            <p:cNvPr id="47" name="Parallelogram 46"/>
            <p:cNvSpPr/>
            <p:nvPr/>
          </p:nvSpPr>
          <p:spPr>
            <a:xfrm>
              <a:off x="5105400" y="1600202"/>
              <a:ext cx="1752600" cy="2362200"/>
            </a:xfrm>
            <a:prstGeom prst="parallelogram">
              <a:avLst/>
            </a:prstGeom>
            <a:solidFill>
              <a:schemeClr val="accent1">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en-US" sz="1000">
                <a:solidFill>
                  <a:schemeClr val="bg1">
                    <a:lumMod val="75000"/>
                  </a:schemeClr>
                </a:solidFill>
                <a:latin typeface="Calibri" pitchFamily="34" charset="0"/>
              </a:endParaRPr>
            </a:p>
          </p:txBody>
        </p:sp>
        <p:sp>
          <p:nvSpPr>
            <p:cNvPr id="4" name="Parallelogram 3"/>
            <p:cNvSpPr/>
            <p:nvPr/>
          </p:nvSpPr>
          <p:spPr>
            <a:xfrm>
              <a:off x="533399" y="1600201"/>
              <a:ext cx="1752600" cy="2362200"/>
            </a:xfrm>
            <a:prstGeom prst="parallelogram">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en-US" sz="1000">
                <a:solidFill>
                  <a:schemeClr val="bg1">
                    <a:lumMod val="75000"/>
                  </a:schemeClr>
                </a:solidFill>
                <a:latin typeface="Calibri" pitchFamily="34" charset="0"/>
              </a:endParaRPr>
            </a:p>
          </p:txBody>
        </p:sp>
        <p:sp>
          <p:nvSpPr>
            <p:cNvPr id="6" name="Parallelogram 5"/>
            <p:cNvSpPr/>
            <p:nvPr/>
          </p:nvSpPr>
          <p:spPr>
            <a:xfrm rot="10800000" flipV="1">
              <a:off x="609600" y="0"/>
              <a:ext cx="1676400" cy="1524000"/>
            </a:xfrm>
            <a:prstGeom prst="parallelogram">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endParaRPr lang="en-US" sz="1200" b="1">
                <a:solidFill>
                  <a:schemeClr val="bg1">
                    <a:lumMod val="75000"/>
                  </a:schemeClr>
                </a:solidFill>
                <a:latin typeface="Calibri" pitchFamily="34" charset="0"/>
              </a:endParaRPr>
            </a:p>
          </p:txBody>
        </p:sp>
        <p:sp>
          <p:nvSpPr>
            <p:cNvPr id="10" name="Rectangle 9"/>
            <p:cNvSpPr/>
            <p:nvPr/>
          </p:nvSpPr>
          <p:spPr>
            <a:xfrm>
              <a:off x="2286000" y="2971800"/>
              <a:ext cx="1363133" cy="553998"/>
            </a:xfrm>
            <a:prstGeom prst="rect">
              <a:avLst/>
            </a:prstGeom>
          </p:spPr>
          <p:txBody>
            <a:bodyPr wrap="square">
              <a:spAutoFit/>
            </a:bodyPr>
            <a:lstStyle/>
            <a:p>
              <a:r>
                <a:rPr lang="en-US" sz="1000" dirty="0" smtClean="0">
                  <a:solidFill>
                    <a:schemeClr val="bg1">
                      <a:lumMod val="75000"/>
                    </a:schemeClr>
                  </a:solidFill>
                  <a:latin typeface="Calibri" pitchFamily="34" charset="0"/>
                </a:rPr>
                <a:t>Listing of livelihoods assets per capital group</a:t>
              </a:r>
              <a:endParaRPr lang="en-US" sz="1000" dirty="0">
                <a:solidFill>
                  <a:schemeClr val="bg1">
                    <a:lumMod val="75000"/>
                  </a:schemeClr>
                </a:solidFill>
                <a:latin typeface="Calibri" pitchFamily="34" charset="0"/>
              </a:endParaRPr>
            </a:p>
          </p:txBody>
        </p:sp>
        <p:sp>
          <p:nvSpPr>
            <p:cNvPr id="12" name="Rectangle 11"/>
            <p:cNvSpPr/>
            <p:nvPr/>
          </p:nvSpPr>
          <p:spPr>
            <a:xfrm>
              <a:off x="990600" y="0"/>
              <a:ext cx="256992" cy="369332"/>
            </a:xfrm>
            <a:prstGeom prst="rect">
              <a:avLst/>
            </a:prstGeom>
          </p:spPr>
          <p:txBody>
            <a:bodyPr wrap="square">
              <a:spAutoFit/>
            </a:bodyPr>
            <a:lstStyle/>
            <a:p>
              <a:r>
                <a:rPr lang="en-US" b="1" dirty="0" smtClean="0">
                  <a:solidFill>
                    <a:schemeClr val="bg1">
                      <a:lumMod val="75000"/>
                    </a:schemeClr>
                  </a:solidFill>
                  <a:latin typeface="Calibri" pitchFamily="34" charset="0"/>
                </a:rPr>
                <a:t>1</a:t>
              </a:r>
            </a:p>
          </p:txBody>
        </p:sp>
        <p:sp>
          <p:nvSpPr>
            <p:cNvPr id="15" name="Parallelogram 14"/>
            <p:cNvSpPr/>
            <p:nvPr/>
          </p:nvSpPr>
          <p:spPr>
            <a:xfrm rot="10800000" flipV="1">
              <a:off x="685800" y="381000"/>
              <a:ext cx="1557867" cy="8382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Calibri" pitchFamily="34" charset="0"/>
                </a:rPr>
                <a:t>Risks, stresses and their impact on systems</a:t>
              </a:r>
            </a:p>
          </p:txBody>
        </p:sp>
        <p:sp>
          <p:nvSpPr>
            <p:cNvPr id="16" name="Parallelogram 15"/>
            <p:cNvSpPr/>
            <p:nvPr/>
          </p:nvSpPr>
          <p:spPr>
            <a:xfrm rot="10800000" flipH="1" flipV="1">
              <a:off x="533400" y="1981200"/>
              <a:ext cx="2012244" cy="12954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Analysis of  causes and effects linking covariate,  idiosyncretic, seasonal, cyclical risks, low impact and high frequency events  with stressors</a:t>
              </a:r>
              <a:endParaRPr lang="en-US" sz="1000" dirty="0">
                <a:solidFill>
                  <a:schemeClr val="bg1">
                    <a:lumMod val="75000"/>
                  </a:schemeClr>
                </a:solidFill>
                <a:latin typeface="Calibri" pitchFamily="34" charset="0"/>
              </a:endParaRPr>
            </a:p>
          </p:txBody>
        </p:sp>
        <p:sp>
          <p:nvSpPr>
            <p:cNvPr id="17" name="Rectangle 16"/>
            <p:cNvSpPr/>
            <p:nvPr/>
          </p:nvSpPr>
          <p:spPr>
            <a:xfrm>
              <a:off x="533400" y="3581400"/>
              <a:ext cx="1363133" cy="400110"/>
            </a:xfrm>
            <a:prstGeom prst="rect">
              <a:avLst/>
            </a:prstGeom>
          </p:spPr>
          <p:txBody>
            <a:bodyPr wrap="square">
              <a:spAutoFit/>
            </a:bodyPr>
            <a:lstStyle/>
            <a:p>
              <a:r>
                <a:rPr lang="en-US" sz="1000" dirty="0" smtClean="0">
                  <a:solidFill>
                    <a:schemeClr val="bg1">
                      <a:lumMod val="75000"/>
                    </a:schemeClr>
                  </a:solidFill>
                  <a:latin typeface="Calibri" pitchFamily="34" charset="0"/>
                </a:rPr>
                <a:t>Analysis of main risks’ severity </a:t>
              </a:r>
              <a:endParaRPr lang="en-US" sz="1000" dirty="0">
                <a:solidFill>
                  <a:schemeClr val="bg1">
                    <a:lumMod val="75000"/>
                  </a:schemeClr>
                </a:solidFill>
                <a:latin typeface="Calibri" pitchFamily="34" charset="0"/>
              </a:endParaRPr>
            </a:p>
          </p:txBody>
        </p:sp>
        <p:sp>
          <p:nvSpPr>
            <p:cNvPr id="18" name="Parallelogram 17"/>
            <p:cNvSpPr/>
            <p:nvPr/>
          </p:nvSpPr>
          <p:spPr>
            <a:xfrm>
              <a:off x="-1" y="4267202"/>
              <a:ext cx="1752600" cy="2590798"/>
            </a:xfrm>
            <a:prstGeom prst="parallelogram">
              <a:avLst/>
            </a:prstGeom>
            <a:solidFill>
              <a:schemeClr val="accent3">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fr-BE" sz="1000">
                <a:solidFill>
                  <a:schemeClr val="bg1">
                    <a:lumMod val="75000"/>
                  </a:schemeClr>
                </a:solidFill>
                <a:latin typeface="Calibri" pitchFamily="34" charset="0"/>
              </a:endParaRPr>
            </a:p>
          </p:txBody>
        </p:sp>
        <p:sp>
          <p:nvSpPr>
            <p:cNvPr id="19" name="Parallelogram 18"/>
            <p:cNvSpPr/>
            <p:nvPr/>
          </p:nvSpPr>
          <p:spPr>
            <a:xfrm rot="10800000" flipH="1" flipV="1">
              <a:off x="64911" y="4876800"/>
              <a:ext cx="1687689"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Current and future risk </a:t>
              </a:r>
              <a:r>
                <a:rPr lang="en-US" sz="1000" dirty="0" err="1" smtClean="0">
                  <a:solidFill>
                    <a:schemeClr val="bg1">
                      <a:lumMod val="75000"/>
                    </a:schemeClr>
                  </a:solidFill>
                  <a:latin typeface="Calibri" pitchFamily="34" charset="0"/>
                </a:rPr>
                <a:t>heatmaps</a:t>
              </a:r>
              <a:endParaRPr lang="en-US" sz="1000" dirty="0">
                <a:solidFill>
                  <a:schemeClr val="bg1">
                    <a:lumMod val="75000"/>
                  </a:schemeClr>
                </a:solidFill>
                <a:latin typeface="Calibri" pitchFamily="34" charset="0"/>
              </a:endParaRPr>
            </a:p>
          </p:txBody>
        </p:sp>
        <p:sp>
          <p:nvSpPr>
            <p:cNvPr id="20" name="Parallelogram 19"/>
            <p:cNvSpPr/>
            <p:nvPr/>
          </p:nvSpPr>
          <p:spPr>
            <a:xfrm rot="10800000" flipH="1" flipV="1">
              <a:off x="228600" y="4267200"/>
              <a:ext cx="1828800"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Graphical representation of causes and effect linking risks with stressors</a:t>
              </a:r>
              <a:endParaRPr lang="en-US" sz="1000" dirty="0">
                <a:solidFill>
                  <a:schemeClr val="bg1">
                    <a:lumMod val="75000"/>
                  </a:schemeClr>
                </a:solidFill>
                <a:latin typeface="Calibri" pitchFamily="34" charset="0"/>
              </a:endParaRPr>
            </a:p>
          </p:txBody>
        </p:sp>
        <p:sp>
          <p:nvSpPr>
            <p:cNvPr id="21" name="Parallelogram 20"/>
            <p:cNvSpPr/>
            <p:nvPr/>
          </p:nvSpPr>
          <p:spPr>
            <a:xfrm rot="10800000" flipH="1" flipV="1">
              <a:off x="-76200" y="5334000"/>
              <a:ext cx="1687689"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Analysis sheet per risk</a:t>
              </a:r>
              <a:endParaRPr lang="en-US" sz="1000" dirty="0">
                <a:solidFill>
                  <a:schemeClr val="bg1">
                    <a:lumMod val="75000"/>
                  </a:schemeClr>
                </a:solidFill>
                <a:latin typeface="Calibri" pitchFamily="34" charset="0"/>
              </a:endParaRPr>
            </a:p>
          </p:txBody>
        </p:sp>
        <p:sp>
          <p:nvSpPr>
            <p:cNvPr id="22" name="Parallelogram 21"/>
            <p:cNvSpPr/>
            <p:nvPr/>
          </p:nvSpPr>
          <p:spPr>
            <a:xfrm rot="10800000" flipH="1" flipV="1">
              <a:off x="457200" y="3047999"/>
              <a:ext cx="1687689"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Listing of system components  </a:t>
              </a:r>
              <a:endParaRPr lang="fr-BE" sz="1000" dirty="0">
                <a:solidFill>
                  <a:schemeClr val="bg1">
                    <a:lumMod val="75000"/>
                  </a:schemeClr>
                </a:solidFill>
                <a:latin typeface="Calibri" pitchFamily="34" charset="0"/>
              </a:endParaRPr>
            </a:p>
          </p:txBody>
        </p:sp>
        <p:sp>
          <p:nvSpPr>
            <p:cNvPr id="24" name="Parallelogram 23"/>
            <p:cNvSpPr/>
            <p:nvPr/>
          </p:nvSpPr>
          <p:spPr>
            <a:xfrm>
              <a:off x="2057400" y="1600202"/>
              <a:ext cx="1752600" cy="2362200"/>
            </a:xfrm>
            <a:prstGeom prst="parallelogram">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en-US" sz="1000">
                <a:solidFill>
                  <a:schemeClr val="bg1">
                    <a:lumMod val="75000"/>
                  </a:schemeClr>
                </a:solidFill>
                <a:latin typeface="Calibri" pitchFamily="34" charset="0"/>
              </a:endParaRPr>
            </a:p>
          </p:txBody>
        </p:sp>
        <p:sp>
          <p:nvSpPr>
            <p:cNvPr id="25" name="Parallelogram 24"/>
            <p:cNvSpPr/>
            <p:nvPr/>
          </p:nvSpPr>
          <p:spPr>
            <a:xfrm rot="10800000" flipV="1">
              <a:off x="2133601" y="1"/>
              <a:ext cx="1622778" cy="1524000"/>
            </a:xfrm>
            <a:prstGeom prst="parallelogram">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endParaRPr lang="en-US" sz="1200" b="1">
                <a:solidFill>
                  <a:schemeClr val="bg1">
                    <a:lumMod val="75000"/>
                  </a:schemeClr>
                </a:solidFill>
                <a:latin typeface="Calibri" pitchFamily="34" charset="0"/>
              </a:endParaRPr>
            </a:p>
          </p:txBody>
        </p:sp>
        <p:sp>
          <p:nvSpPr>
            <p:cNvPr id="26" name="Rectangle 25"/>
            <p:cNvSpPr/>
            <p:nvPr/>
          </p:nvSpPr>
          <p:spPr>
            <a:xfrm>
              <a:off x="2133600" y="3276600"/>
              <a:ext cx="1363133" cy="707886"/>
            </a:xfrm>
            <a:prstGeom prst="rect">
              <a:avLst/>
            </a:prstGeom>
          </p:spPr>
          <p:txBody>
            <a:bodyPr wrap="square">
              <a:spAutoFit/>
            </a:bodyPr>
            <a:lstStyle/>
            <a:p>
              <a:r>
                <a:rPr lang="en-US" sz="1000" dirty="0" smtClean="0">
                  <a:solidFill>
                    <a:schemeClr val="bg1">
                      <a:lumMod val="75000"/>
                    </a:schemeClr>
                  </a:solidFill>
                  <a:latin typeface="Calibri" pitchFamily="34" charset="0"/>
                </a:rPr>
                <a:t>Ranking of system component from the least to the most affected</a:t>
              </a:r>
              <a:endParaRPr lang="en-US" sz="1000" dirty="0">
                <a:solidFill>
                  <a:schemeClr val="bg1">
                    <a:lumMod val="75000"/>
                  </a:schemeClr>
                </a:solidFill>
                <a:latin typeface="Calibri" pitchFamily="34" charset="0"/>
              </a:endParaRPr>
            </a:p>
          </p:txBody>
        </p:sp>
        <p:sp>
          <p:nvSpPr>
            <p:cNvPr id="27" name="Rectangle 26"/>
            <p:cNvSpPr/>
            <p:nvPr/>
          </p:nvSpPr>
          <p:spPr>
            <a:xfrm>
              <a:off x="2514601" y="1"/>
              <a:ext cx="256992" cy="369332"/>
            </a:xfrm>
            <a:prstGeom prst="rect">
              <a:avLst/>
            </a:prstGeom>
          </p:spPr>
          <p:txBody>
            <a:bodyPr wrap="square">
              <a:spAutoFit/>
            </a:bodyPr>
            <a:lstStyle/>
            <a:p>
              <a:r>
                <a:rPr lang="en-US" b="1" smtClean="0">
                  <a:solidFill>
                    <a:schemeClr val="bg1">
                      <a:lumMod val="75000"/>
                    </a:schemeClr>
                  </a:solidFill>
                  <a:latin typeface="Calibri" pitchFamily="34" charset="0"/>
                </a:rPr>
                <a:t>2</a:t>
              </a:r>
            </a:p>
          </p:txBody>
        </p:sp>
        <p:sp>
          <p:nvSpPr>
            <p:cNvPr id="28" name="Parallelogram 27"/>
            <p:cNvSpPr/>
            <p:nvPr/>
          </p:nvSpPr>
          <p:spPr>
            <a:xfrm rot="10800000" flipV="1">
              <a:off x="2209801" y="381001"/>
              <a:ext cx="1557867" cy="8382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Calibri" pitchFamily="34" charset="0"/>
                </a:rPr>
                <a:t>Analysis of characteristics of the system’s components</a:t>
              </a:r>
            </a:p>
          </p:txBody>
        </p:sp>
        <p:sp>
          <p:nvSpPr>
            <p:cNvPr id="29" name="Parallelogram 28"/>
            <p:cNvSpPr/>
            <p:nvPr/>
          </p:nvSpPr>
          <p:spPr>
            <a:xfrm rot="10800000" flipH="1" flipV="1">
              <a:off x="2133600" y="1219200"/>
              <a:ext cx="2012244" cy="14478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Estimation of negative and positive impacts of each shocks on each system component</a:t>
              </a:r>
              <a:endParaRPr lang="en-US" sz="1000" dirty="0">
                <a:solidFill>
                  <a:schemeClr val="bg1">
                    <a:lumMod val="75000"/>
                  </a:schemeClr>
                </a:solidFill>
                <a:latin typeface="Calibri" pitchFamily="34" charset="0"/>
              </a:endParaRPr>
            </a:p>
          </p:txBody>
        </p:sp>
        <p:sp>
          <p:nvSpPr>
            <p:cNvPr id="33" name="Parallelogram 32"/>
            <p:cNvSpPr/>
            <p:nvPr/>
          </p:nvSpPr>
          <p:spPr>
            <a:xfrm rot="10800000" flipH="1" flipV="1">
              <a:off x="1676400" y="4267200"/>
              <a:ext cx="1828800"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Two lists of system components : the most and the least affected by chocks. </a:t>
              </a:r>
              <a:endParaRPr lang="en-US" sz="1000" dirty="0">
                <a:solidFill>
                  <a:schemeClr val="bg1">
                    <a:lumMod val="75000"/>
                  </a:schemeClr>
                </a:solidFill>
                <a:latin typeface="Calibri" pitchFamily="34" charset="0"/>
              </a:endParaRPr>
            </a:p>
          </p:txBody>
        </p:sp>
        <p:sp>
          <p:nvSpPr>
            <p:cNvPr id="35" name="Parallelogram 34"/>
            <p:cNvSpPr/>
            <p:nvPr/>
          </p:nvSpPr>
          <p:spPr>
            <a:xfrm rot="10800000" flipH="1" flipV="1">
              <a:off x="-163690" y="5867400"/>
              <a:ext cx="1687689"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List of potential opportunities triggered by specific risks</a:t>
              </a:r>
              <a:endParaRPr lang="en-US" sz="1000" dirty="0">
                <a:solidFill>
                  <a:schemeClr val="bg1">
                    <a:lumMod val="75000"/>
                  </a:schemeClr>
                </a:solidFill>
                <a:latin typeface="Calibri" pitchFamily="34" charset="0"/>
              </a:endParaRPr>
            </a:p>
          </p:txBody>
        </p:sp>
        <p:sp>
          <p:nvSpPr>
            <p:cNvPr id="36" name="Parallelogram 35"/>
            <p:cNvSpPr/>
            <p:nvPr/>
          </p:nvSpPr>
          <p:spPr>
            <a:xfrm>
              <a:off x="3581400" y="1600201"/>
              <a:ext cx="1752600" cy="2362200"/>
            </a:xfrm>
            <a:prstGeom prst="parallelogram">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en-US" sz="1000">
                <a:solidFill>
                  <a:schemeClr val="bg1">
                    <a:lumMod val="75000"/>
                  </a:schemeClr>
                </a:solidFill>
                <a:latin typeface="Calibri" pitchFamily="34" charset="0"/>
              </a:endParaRPr>
            </a:p>
          </p:txBody>
        </p:sp>
        <p:sp>
          <p:nvSpPr>
            <p:cNvPr id="37" name="Parallelogram 36"/>
            <p:cNvSpPr/>
            <p:nvPr/>
          </p:nvSpPr>
          <p:spPr>
            <a:xfrm rot="10800000" flipV="1">
              <a:off x="3657599" y="0"/>
              <a:ext cx="1676399" cy="1524000"/>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endParaRPr lang="en-US" sz="1200" b="1">
                <a:solidFill>
                  <a:schemeClr val="bg1">
                    <a:lumMod val="75000"/>
                  </a:schemeClr>
                </a:solidFill>
                <a:latin typeface="Calibri" pitchFamily="34" charset="0"/>
              </a:endParaRPr>
            </a:p>
          </p:txBody>
        </p:sp>
        <p:sp>
          <p:nvSpPr>
            <p:cNvPr id="39" name="Rectangle 38"/>
            <p:cNvSpPr/>
            <p:nvPr/>
          </p:nvSpPr>
          <p:spPr>
            <a:xfrm>
              <a:off x="4038601" y="0"/>
              <a:ext cx="256992" cy="369332"/>
            </a:xfrm>
            <a:prstGeom prst="rect">
              <a:avLst/>
            </a:prstGeom>
          </p:spPr>
          <p:txBody>
            <a:bodyPr wrap="square">
              <a:spAutoFit/>
            </a:bodyPr>
            <a:lstStyle/>
            <a:p>
              <a:r>
                <a:rPr lang="en-US" b="1" smtClean="0">
                  <a:solidFill>
                    <a:schemeClr val="bg1">
                      <a:lumMod val="75000"/>
                    </a:schemeClr>
                  </a:solidFill>
                  <a:latin typeface="Calibri" pitchFamily="34" charset="0"/>
                </a:rPr>
                <a:t>3</a:t>
              </a:r>
            </a:p>
          </p:txBody>
        </p:sp>
        <p:sp>
          <p:nvSpPr>
            <p:cNvPr id="40" name="Parallelogram 39"/>
            <p:cNvSpPr/>
            <p:nvPr/>
          </p:nvSpPr>
          <p:spPr>
            <a:xfrm rot="10800000" flipV="1">
              <a:off x="3733801" y="381000"/>
              <a:ext cx="1557867" cy="8382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Calibri" pitchFamily="34" charset="0"/>
                </a:rPr>
                <a:t>Analysis of stakeholders and processes influencing the system</a:t>
              </a:r>
            </a:p>
          </p:txBody>
        </p:sp>
        <p:sp>
          <p:nvSpPr>
            <p:cNvPr id="41" name="Rectangle 40"/>
            <p:cNvSpPr/>
            <p:nvPr/>
          </p:nvSpPr>
          <p:spPr>
            <a:xfrm>
              <a:off x="3962400" y="1600200"/>
              <a:ext cx="1363133" cy="1015663"/>
            </a:xfrm>
            <a:prstGeom prst="rect">
              <a:avLst/>
            </a:prstGeom>
          </p:spPr>
          <p:txBody>
            <a:bodyPr wrap="square">
              <a:spAutoFit/>
            </a:bodyPr>
            <a:lstStyle/>
            <a:p>
              <a:r>
                <a:rPr lang="en-US" sz="1000" dirty="0" smtClean="0">
                  <a:solidFill>
                    <a:schemeClr val="bg1">
                      <a:lumMod val="75000"/>
                    </a:schemeClr>
                  </a:solidFill>
                  <a:latin typeface="Calibri" pitchFamily="34" charset="0"/>
                </a:rPr>
                <a:t>Review of stakeholders processes, size and influence related to access to system components</a:t>
              </a:r>
              <a:endParaRPr lang="en-US" sz="1000" dirty="0">
                <a:solidFill>
                  <a:schemeClr val="bg1">
                    <a:lumMod val="75000"/>
                  </a:schemeClr>
                </a:solidFill>
                <a:latin typeface="Calibri" pitchFamily="34" charset="0"/>
              </a:endParaRPr>
            </a:p>
          </p:txBody>
        </p:sp>
        <p:sp>
          <p:nvSpPr>
            <p:cNvPr id="42" name="Parallelogram 41"/>
            <p:cNvSpPr/>
            <p:nvPr/>
          </p:nvSpPr>
          <p:spPr>
            <a:xfrm>
              <a:off x="3048000" y="4267202"/>
              <a:ext cx="1752600" cy="2590798"/>
            </a:xfrm>
            <a:prstGeom prst="parallelogram">
              <a:avLst/>
            </a:prstGeom>
            <a:solidFill>
              <a:schemeClr val="accent3">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fr-BE" sz="1000">
                <a:solidFill>
                  <a:schemeClr val="bg1">
                    <a:lumMod val="75000"/>
                  </a:schemeClr>
                </a:solidFill>
                <a:latin typeface="Calibri" pitchFamily="34" charset="0"/>
              </a:endParaRPr>
            </a:p>
          </p:txBody>
        </p:sp>
        <p:sp>
          <p:nvSpPr>
            <p:cNvPr id="48" name="Parallelogram 47"/>
            <p:cNvSpPr/>
            <p:nvPr/>
          </p:nvSpPr>
          <p:spPr>
            <a:xfrm rot="10800000" flipV="1">
              <a:off x="5181601" y="1"/>
              <a:ext cx="1622778" cy="1524000"/>
            </a:xfrm>
            <a:prstGeom prst="parallelogram">
              <a:avLst/>
            </a:prstGeom>
            <a:solidFill>
              <a:schemeClr val="accent1">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endParaRPr lang="en-US" sz="1200" b="1">
                <a:solidFill>
                  <a:schemeClr val="bg1">
                    <a:lumMod val="75000"/>
                  </a:schemeClr>
                </a:solidFill>
                <a:latin typeface="Calibri" pitchFamily="34" charset="0"/>
              </a:endParaRPr>
            </a:p>
          </p:txBody>
        </p:sp>
        <p:sp>
          <p:nvSpPr>
            <p:cNvPr id="50" name="Rectangle 49"/>
            <p:cNvSpPr/>
            <p:nvPr/>
          </p:nvSpPr>
          <p:spPr>
            <a:xfrm>
              <a:off x="5562601" y="1"/>
              <a:ext cx="256992" cy="369332"/>
            </a:xfrm>
            <a:prstGeom prst="rect">
              <a:avLst/>
            </a:prstGeom>
          </p:spPr>
          <p:txBody>
            <a:bodyPr wrap="square">
              <a:spAutoFit/>
            </a:bodyPr>
            <a:lstStyle/>
            <a:p>
              <a:r>
                <a:rPr lang="en-US" b="1" smtClean="0">
                  <a:solidFill>
                    <a:schemeClr val="bg1">
                      <a:lumMod val="75000"/>
                    </a:schemeClr>
                  </a:solidFill>
                  <a:latin typeface="Calibri" pitchFamily="34" charset="0"/>
                </a:rPr>
                <a:t>4</a:t>
              </a:r>
            </a:p>
          </p:txBody>
        </p:sp>
        <p:sp>
          <p:nvSpPr>
            <p:cNvPr id="51" name="Parallelogram 50"/>
            <p:cNvSpPr/>
            <p:nvPr/>
          </p:nvSpPr>
          <p:spPr>
            <a:xfrm rot="10800000" flipV="1">
              <a:off x="5257801" y="381001"/>
              <a:ext cx="1557867" cy="8382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Calibri" pitchFamily="34" charset="0"/>
                </a:rPr>
                <a:t>Identifying gaps in the system’s resilience</a:t>
              </a:r>
            </a:p>
          </p:txBody>
        </p:sp>
        <p:sp>
          <p:nvSpPr>
            <p:cNvPr id="52" name="Rectangle 51"/>
            <p:cNvSpPr/>
            <p:nvPr/>
          </p:nvSpPr>
          <p:spPr>
            <a:xfrm>
              <a:off x="3733800" y="2590800"/>
              <a:ext cx="1363133" cy="1015663"/>
            </a:xfrm>
            <a:prstGeom prst="rect">
              <a:avLst/>
            </a:prstGeom>
          </p:spPr>
          <p:txBody>
            <a:bodyPr wrap="square">
              <a:spAutoFit/>
            </a:bodyPr>
            <a:lstStyle/>
            <a:p>
              <a:r>
                <a:rPr lang="en-US" sz="1000" dirty="0" smtClean="0">
                  <a:solidFill>
                    <a:schemeClr val="bg1">
                      <a:lumMod val="75000"/>
                    </a:schemeClr>
                  </a:solidFill>
                  <a:latin typeface="Calibri" pitchFamily="34" charset="0"/>
                </a:rPr>
                <a:t>Identification of current actions by external actors to support existing strategies when facing shocks</a:t>
              </a:r>
            </a:p>
          </p:txBody>
        </p:sp>
        <p:sp>
          <p:nvSpPr>
            <p:cNvPr id="53" name="Parallelogram 52"/>
            <p:cNvSpPr/>
            <p:nvPr/>
          </p:nvSpPr>
          <p:spPr>
            <a:xfrm>
              <a:off x="4572000" y="4267202"/>
              <a:ext cx="1752600" cy="2590797"/>
            </a:xfrm>
            <a:prstGeom prst="parallelogram">
              <a:avLst/>
            </a:prstGeom>
            <a:solidFill>
              <a:schemeClr val="accent3">
                <a:lumMod val="75000"/>
                <a:alpha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fr-BE" sz="1000">
                <a:solidFill>
                  <a:schemeClr val="bg1">
                    <a:lumMod val="75000"/>
                  </a:schemeClr>
                </a:solidFill>
                <a:latin typeface="Calibri" pitchFamily="34" charset="0"/>
              </a:endParaRPr>
            </a:p>
          </p:txBody>
        </p:sp>
        <p:sp>
          <p:nvSpPr>
            <p:cNvPr id="54" name="Parallelogram 53"/>
            <p:cNvSpPr/>
            <p:nvPr/>
          </p:nvSpPr>
          <p:spPr>
            <a:xfrm rot="10800000" flipH="1" flipV="1">
              <a:off x="3124201" y="4495800"/>
              <a:ext cx="1687689" cy="9906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Stakeholder map. </a:t>
              </a:r>
              <a:endParaRPr lang="en-US" sz="1000" dirty="0">
                <a:solidFill>
                  <a:schemeClr val="bg1">
                    <a:lumMod val="75000"/>
                  </a:schemeClr>
                </a:solidFill>
                <a:latin typeface="Calibri" pitchFamily="34" charset="0"/>
              </a:endParaRPr>
            </a:p>
          </p:txBody>
        </p:sp>
        <p:sp>
          <p:nvSpPr>
            <p:cNvPr id="55" name="Parallelogram 54"/>
            <p:cNvSpPr/>
            <p:nvPr/>
          </p:nvSpPr>
          <p:spPr>
            <a:xfrm rot="10800000" flipH="1" flipV="1">
              <a:off x="3200400" y="4191000"/>
              <a:ext cx="2012244"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List of stakeholders and processes per society level</a:t>
              </a:r>
              <a:endParaRPr lang="en-US" sz="1000" dirty="0">
                <a:solidFill>
                  <a:schemeClr val="bg1">
                    <a:lumMod val="75000"/>
                  </a:schemeClr>
                </a:solidFill>
                <a:latin typeface="Calibri" pitchFamily="34" charset="0"/>
              </a:endParaRPr>
            </a:p>
          </p:txBody>
        </p:sp>
        <p:sp>
          <p:nvSpPr>
            <p:cNvPr id="57" name="Parallelogram 56"/>
            <p:cNvSpPr/>
            <p:nvPr/>
          </p:nvSpPr>
          <p:spPr>
            <a:xfrm rot="10800000" flipH="1" flipV="1">
              <a:off x="2971800" y="5181600"/>
              <a:ext cx="1905000" cy="114299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00" dirty="0" smtClean="0">
                  <a:solidFill>
                    <a:schemeClr val="bg1">
                      <a:lumMod val="75000"/>
                    </a:schemeClr>
                  </a:solidFill>
                  <a:latin typeface="Calibri" pitchFamily="34" charset="0"/>
                </a:rPr>
                <a:t>List of </a:t>
              </a:r>
              <a:r>
                <a:rPr lang="en-US" sz="1000" dirty="0" smtClean="0">
                  <a:solidFill>
                    <a:schemeClr val="bg1">
                      <a:lumMod val="75000"/>
                    </a:schemeClr>
                  </a:solidFill>
                  <a:latin typeface="Calibri" pitchFamily="34" charset="0"/>
                </a:rPr>
                <a:t>current actions by external stakeholders for each system component classified per capacity . </a:t>
              </a:r>
            </a:p>
            <a:p>
              <a:endParaRPr lang="en-US" sz="1000" dirty="0">
                <a:solidFill>
                  <a:schemeClr val="bg1">
                    <a:lumMod val="75000"/>
                  </a:schemeClr>
                </a:solidFill>
                <a:latin typeface="Calibri" pitchFamily="34" charset="0"/>
              </a:endParaRPr>
            </a:p>
          </p:txBody>
        </p:sp>
        <p:sp>
          <p:nvSpPr>
            <p:cNvPr id="58" name="Parallelogram 57"/>
            <p:cNvSpPr/>
            <p:nvPr/>
          </p:nvSpPr>
          <p:spPr>
            <a:xfrm>
              <a:off x="6629400" y="1600200"/>
              <a:ext cx="1752600" cy="2362200"/>
            </a:xfrm>
            <a:prstGeom prst="parallelogram">
              <a:avLst/>
            </a:prstGeom>
            <a:solidFill>
              <a:schemeClr val="accent1">
                <a:lumMod val="50000"/>
                <a:alpha val="6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en-US" sz="1000">
                <a:solidFill>
                  <a:schemeClr val="bg1">
                    <a:lumMod val="75000"/>
                  </a:schemeClr>
                </a:solidFill>
                <a:latin typeface="Calibri" pitchFamily="34" charset="0"/>
              </a:endParaRPr>
            </a:p>
          </p:txBody>
        </p:sp>
        <p:sp>
          <p:nvSpPr>
            <p:cNvPr id="59" name="Parallelogram 58"/>
            <p:cNvSpPr/>
            <p:nvPr/>
          </p:nvSpPr>
          <p:spPr>
            <a:xfrm rot="10800000" flipV="1">
              <a:off x="6705601" y="-1"/>
              <a:ext cx="1622778" cy="1524000"/>
            </a:xfrm>
            <a:prstGeom prst="parallelogram">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algn="ctr"/>
              <a:endParaRPr lang="en-US" sz="1200" b="1">
                <a:solidFill>
                  <a:schemeClr val="bg1">
                    <a:lumMod val="75000"/>
                  </a:schemeClr>
                </a:solidFill>
                <a:latin typeface="Calibri" pitchFamily="34" charset="0"/>
              </a:endParaRPr>
            </a:p>
          </p:txBody>
        </p:sp>
        <p:sp>
          <p:nvSpPr>
            <p:cNvPr id="60" name="Rectangle 59"/>
            <p:cNvSpPr/>
            <p:nvPr/>
          </p:nvSpPr>
          <p:spPr>
            <a:xfrm>
              <a:off x="6858000" y="2209800"/>
              <a:ext cx="1363133" cy="1015663"/>
            </a:xfrm>
            <a:prstGeom prst="rect">
              <a:avLst/>
            </a:prstGeom>
          </p:spPr>
          <p:txBody>
            <a:bodyPr wrap="square">
              <a:spAutoFit/>
            </a:bodyPr>
            <a:lstStyle/>
            <a:p>
              <a:r>
                <a:rPr lang="en-US" sz="1000" dirty="0" smtClean="0">
                  <a:solidFill>
                    <a:schemeClr val="bg1">
                      <a:lumMod val="75000"/>
                    </a:schemeClr>
                  </a:solidFill>
                  <a:latin typeface="Calibri" pitchFamily="34" charset="0"/>
                </a:rPr>
                <a:t>Prioritizing and sequencing possible actions to support the three types of capacities for each system component</a:t>
              </a:r>
              <a:endParaRPr lang="en-US" sz="1000" dirty="0">
                <a:solidFill>
                  <a:schemeClr val="bg1">
                    <a:lumMod val="75000"/>
                  </a:schemeClr>
                </a:solidFill>
                <a:latin typeface="Calibri" pitchFamily="34" charset="0"/>
              </a:endParaRPr>
            </a:p>
          </p:txBody>
        </p:sp>
        <p:sp>
          <p:nvSpPr>
            <p:cNvPr id="61" name="Rectangle 60"/>
            <p:cNvSpPr/>
            <p:nvPr/>
          </p:nvSpPr>
          <p:spPr>
            <a:xfrm>
              <a:off x="7086601" y="-1"/>
              <a:ext cx="256992" cy="369332"/>
            </a:xfrm>
            <a:prstGeom prst="rect">
              <a:avLst/>
            </a:prstGeom>
          </p:spPr>
          <p:txBody>
            <a:bodyPr wrap="square">
              <a:spAutoFit/>
            </a:bodyPr>
            <a:lstStyle/>
            <a:p>
              <a:r>
                <a:rPr lang="en-US" b="1" smtClean="0">
                  <a:solidFill>
                    <a:schemeClr val="bg1">
                      <a:lumMod val="75000"/>
                    </a:schemeClr>
                  </a:solidFill>
                  <a:latin typeface="Calibri" pitchFamily="34" charset="0"/>
                </a:rPr>
                <a:t>5</a:t>
              </a:r>
            </a:p>
          </p:txBody>
        </p:sp>
        <p:sp>
          <p:nvSpPr>
            <p:cNvPr id="62" name="Parallelogram 61"/>
            <p:cNvSpPr/>
            <p:nvPr/>
          </p:nvSpPr>
          <p:spPr>
            <a:xfrm rot="10800000" flipV="1">
              <a:off x="6804248" y="380999"/>
              <a:ext cx="1512168" cy="8382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Calibri" pitchFamily="34" charset="0"/>
                </a:rPr>
                <a:t>Developing a roadmap to strengthen resilience </a:t>
              </a:r>
            </a:p>
          </p:txBody>
        </p:sp>
        <p:sp>
          <p:nvSpPr>
            <p:cNvPr id="63" name="Rectangle 62"/>
            <p:cNvSpPr/>
            <p:nvPr/>
          </p:nvSpPr>
          <p:spPr>
            <a:xfrm>
              <a:off x="6705600" y="3124200"/>
              <a:ext cx="1371600" cy="861774"/>
            </a:xfrm>
            <a:prstGeom prst="rect">
              <a:avLst/>
            </a:prstGeom>
          </p:spPr>
          <p:txBody>
            <a:bodyPr wrap="square">
              <a:spAutoFit/>
            </a:bodyPr>
            <a:lstStyle/>
            <a:p>
              <a:r>
                <a:rPr lang="en-US" sz="1000" dirty="0" smtClean="0">
                  <a:solidFill>
                    <a:schemeClr val="bg1">
                      <a:lumMod val="75000"/>
                    </a:schemeClr>
                  </a:solidFill>
                  <a:latin typeface="Calibri" pitchFamily="34" charset="0"/>
                </a:rPr>
                <a:t>Exploring how to measure impact of the actions aiming at strengthening resilience</a:t>
              </a:r>
              <a:endParaRPr lang="en-US" sz="1000" dirty="0">
                <a:solidFill>
                  <a:schemeClr val="bg1">
                    <a:lumMod val="75000"/>
                  </a:schemeClr>
                </a:solidFill>
                <a:latin typeface="Calibri" pitchFamily="34" charset="0"/>
              </a:endParaRPr>
            </a:p>
          </p:txBody>
        </p:sp>
        <p:sp>
          <p:nvSpPr>
            <p:cNvPr id="64" name="Parallelogram 63"/>
            <p:cNvSpPr/>
            <p:nvPr/>
          </p:nvSpPr>
          <p:spPr>
            <a:xfrm>
              <a:off x="6096000" y="4267200"/>
              <a:ext cx="1752600" cy="2590799"/>
            </a:xfrm>
            <a:prstGeom prst="parallelogram">
              <a:avLst/>
            </a:prstGeom>
            <a:solidFill>
              <a:schemeClr val="accent3">
                <a:lumMod val="50000"/>
                <a:alpha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noAutofit/>
            </a:bodyPr>
            <a:lstStyle/>
            <a:p>
              <a:endParaRPr lang="fr-BE" sz="1000">
                <a:solidFill>
                  <a:schemeClr val="bg1">
                    <a:lumMod val="75000"/>
                  </a:schemeClr>
                </a:solidFill>
                <a:latin typeface="Calibri" pitchFamily="34" charset="0"/>
              </a:endParaRPr>
            </a:p>
          </p:txBody>
        </p:sp>
        <p:sp>
          <p:nvSpPr>
            <p:cNvPr id="66" name="Parallelogram 65"/>
            <p:cNvSpPr/>
            <p:nvPr/>
          </p:nvSpPr>
          <p:spPr>
            <a:xfrm rot="10800000" flipH="1" flipV="1">
              <a:off x="6217356" y="4267200"/>
              <a:ext cx="2012244" cy="99059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Roadmap with short, medium and long term actions to strengthen resilience. </a:t>
              </a:r>
              <a:endParaRPr lang="en-US" sz="1000" dirty="0">
                <a:solidFill>
                  <a:schemeClr val="bg1">
                    <a:lumMod val="75000"/>
                  </a:schemeClr>
                </a:solidFill>
                <a:latin typeface="Calibri" pitchFamily="34" charset="0"/>
              </a:endParaRPr>
            </a:p>
          </p:txBody>
        </p:sp>
        <p:sp>
          <p:nvSpPr>
            <p:cNvPr id="67" name="Parallelogram 66"/>
            <p:cNvSpPr/>
            <p:nvPr/>
          </p:nvSpPr>
          <p:spPr>
            <a:xfrm rot="10800000" flipH="1" flipV="1">
              <a:off x="5943600" y="5410200"/>
              <a:ext cx="1840089" cy="17526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Mapping of existing databases and gaps</a:t>
              </a:r>
              <a:endParaRPr lang="en-US" sz="1000" dirty="0">
                <a:solidFill>
                  <a:schemeClr val="bg1">
                    <a:lumMod val="75000"/>
                  </a:schemeClr>
                </a:solidFill>
                <a:latin typeface="Calibri" pitchFamily="34" charset="0"/>
              </a:endParaRPr>
            </a:p>
          </p:txBody>
        </p:sp>
        <p:sp>
          <p:nvSpPr>
            <p:cNvPr id="70" name="Rectangle 69"/>
            <p:cNvSpPr/>
            <p:nvPr/>
          </p:nvSpPr>
          <p:spPr>
            <a:xfrm>
              <a:off x="1676400" y="5638800"/>
              <a:ext cx="1363133" cy="861774"/>
            </a:xfrm>
            <a:prstGeom prst="rect">
              <a:avLst/>
            </a:prstGeom>
          </p:spPr>
          <p:txBody>
            <a:bodyPr wrap="square">
              <a:spAutoFit/>
            </a:bodyPr>
            <a:lstStyle/>
            <a:p>
              <a:r>
                <a:rPr lang="en-US" sz="1000" dirty="0" smtClean="0">
                  <a:solidFill>
                    <a:schemeClr val="bg1">
                      <a:lumMod val="75000"/>
                    </a:schemeClr>
                  </a:solidFill>
                  <a:latin typeface="Calibri" pitchFamily="34" charset="0"/>
                </a:rPr>
                <a:t>Identification of existing absorption, adaptation, transformation strategies</a:t>
              </a:r>
              <a:endParaRPr lang="en-US" sz="1000" dirty="0">
                <a:solidFill>
                  <a:schemeClr val="bg1">
                    <a:lumMod val="75000"/>
                  </a:schemeClr>
                </a:solidFill>
                <a:latin typeface="Calibri" pitchFamily="34" charset="0"/>
              </a:endParaRPr>
            </a:p>
          </p:txBody>
        </p:sp>
        <p:sp>
          <p:nvSpPr>
            <p:cNvPr id="56" name="TextBox 55"/>
            <p:cNvSpPr txBox="1"/>
            <p:nvPr/>
          </p:nvSpPr>
          <p:spPr>
            <a:xfrm>
              <a:off x="0" y="0"/>
              <a:ext cx="609600"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lIns="0" rIns="0" rtlCol="0">
              <a:spAutoFit/>
            </a:bodyPr>
            <a:lstStyle/>
            <a:p>
              <a:r>
                <a:rPr lang="en-US" sz="1200" dirty="0" smtClean="0">
                  <a:solidFill>
                    <a:schemeClr val="tx1"/>
                  </a:solidFill>
                  <a:latin typeface="Calibri" pitchFamily="34" charset="0"/>
                </a:rPr>
                <a:t>Modules</a:t>
              </a:r>
              <a:endParaRPr lang="en-US" sz="1200" dirty="0">
                <a:solidFill>
                  <a:schemeClr val="tx1"/>
                </a:solidFill>
                <a:latin typeface="Calibri" pitchFamily="34" charset="0"/>
              </a:endParaRPr>
            </a:p>
          </p:txBody>
        </p:sp>
        <p:sp>
          <p:nvSpPr>
            <p:cNvPr id="68" name="TextBox 67"/>
            <p:cNvSpPr txBox="1"/>
            <p:nvPr/>
          </p:nvSpPr>
          <p:spPr>
            <a:xfrm>
              <a:off x="0" y="1600200"/>
              <a:ext cx="685800"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lIns="0" rIns="0" rtlCol="0">
              <a:spAutoFit/>
            </a:bodyPr>
            <a:lstStyle/>
            <a:p>
              <a:r>
                <a:rPr lang="en-US" sz="1200" dirty="0" err="1" smtClean="0">
                  <a:solidFill>
                    <a:schemeClr val="tx1"/>
                  </a:solidFill>
                  <a:latin typeface="Calibri" pitchFamily="34" charset="0"/>
                </a:rPr>
                <a:t>Exercices</a:t>
              </a:r>
              <a:endParaRPr lang="en-US" sz="1200" dirty="0">
                <a:solidFill>
                  <a:schemeClr val="tx1"/>
                </a:solidFill>
                <a:latin typeface="Calibri" pitchFamily="34" charset="0"/>
              </a:endParaRPr>
            </a:p>
          </p:txBody>
        </p:sp>
        <p:sp>
          <p:nvSpPr>
            <p:cNvPr id="69" name="TextBox 68"/>
            <p:cNvSpPr txBox="1"/>
            <p:nvPr/>
          </p:nvSpPr>
          <p:spPr>
            <a:xfrm>
              <a:off x="0" y="3962400"/>
              <a:ext cx="609600" cy="27699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lIns="0" rIns="0" rtlCol="0">
              <a:spAutoFit/>
            </a:bodyPr>
            <a:lstStyle/>
            <a:p>
              <a:r>
                <a:rPr lang="en-US" sz="1200" smtClean="0">
                  <a:solidFill>
                    <a:schemeClr val="tx1"/>
                  </a:solidFill>
                  <a:latin typeface="Calibri" pitchFamily="34" charset="0"/>
                </a:rPr>
                <a:t>Products</a:t>
              </a:r>
              <a:endParaRPr lang="en-US" sz="1200">
                <a:solidFill>
                  <a:schemeClr val="tx1"/>
                </a:solidFill>
                <a:latin typeface="Calibri" pitchFamily="34" charset="0"/>
              </a:endParaRPr>
            </a:p>
          </p:txBody>
        </p:sp>
        <p:sp>
          <p:nvSpPr>
            <p:cNvPr id="65" name="Parallelogram 64"/>
            <p:cNvSpPr/>
            <p:nvPr/>
          </p:nvSpPr>
          <p:spPr>
            <a:xfrm rot="10800000" flipV="1">
              <a:off x="762000" y="1219198"/>
              <a:ext cx="1634066" cy="3048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lumMod val="75000"/>
                    </a:schemeClr>
                  </a:solidFill>
                  <a:latin typeface="Calibri" pitchFamily="34" charset="0"/>
                </a:rPr>
                <a:t>Past, Present, Future</a:t>
              </a:r>
            </a:p>
          </p:txBody>
        </p:sp>
        <p:sp>
          <p:nvSpPr>
            <p:cNvPr id="71" name="Parallelogram 70"/>
            <p:cNvSpPr/>
            <p:nvPr/>
          </p:nvSpPr>
          <p:spPr>
            <a:xfrm rot="10800000" flipH="1" flipV="1">
              <a:off x="1600200" y="4953000"/>
              <a:ext cx="2012244"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Identification of interdependency between system’s components</a:t>
              </a:r>
              <a:endParaRPr lang="en-US" sz="1000" dirty="0">
                <a:solidFill>
                  <a:schemeClr val="bg1">
                    <a:lumMod val="75000"/>
                  </a:schemeClr>
                </a:solidFill>
                <a:latin typeface="Calibri" pitchFamily="34" charset="0"/>
              </a:endParaRPr>
            </a:p>
          </p:txBody>
        </p:sp>
        <p:sp>
          <p:nvSpPr>
            <p:cNvPr id="72" name="Parallelogram 71"/>
            <p:cNvSpPr/>
            <p:nvPr/>
          </p:nvSpPr>
          <p:spPr>
            <a:xfrm rot="10800000" flipH="1" flipV="1">
              <a:off x="2057401" y="2438400"/>
              <a:ext cx="1904999" cy="762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Analysis of components vulnerability and capacity and  change linked with internal pressure</a:t>
              </a:r>
              <a:endParaRPr lang="en-US" sz="1000" dirty="0">
                <a:solidFill>
                  <a:schemeClr val="bg1">
                    <a:lumMod val="75000"/>
                  </a:schemeClr>
                </a:solidFill>
                <a:latin typeface="Calibri" pitchFamily="34" charset="0"/>
              </a:endParaRPr>
            </a:p>
          </p:txBody>
        </p:sp>
        <p:sp>
          <p:nvSpPr>
            <p:cNvPr id="79" name="Parallelogram 78"/>
            <p:cNvSpPr/>
            <p:nvPr/>
          </p:nvSpPr>
          <p:spPr>
            <a:xfrm rot="10800000" flipV="1">
              <a:off x="5410200" y="1219200"/>
              <a:ext cx="1557867" cy="3048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lumMod val="75000"/>
                    </a:schemeClr>
                  </a:solidFill>
                  <a:latin typeface="Calibri" pitchFamily="34" charset="0"/>
                </a:rPr>
                <a:t>Present</a:t>
              </a:r>
            </a:p>
          </p:txBody>
        </p:sp>
        <p:sp>
          <p:nvSpPr>
            <p:cNvPr id="81" name="Parallelogram 80"/>
            <p:cNvSpPr/>
            <p:nvPr/>
          </p:nvSpPr>
          <p:spPr>
            <a:xfrm rot="10800000" flipV="1">
              <a:off x="2286000" y="1219200"/>
              <a:ext cx="1634066" cy="3048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lumMod val="75000"/>
                    </a:schemeClr>
                  </a:solidFill>
                  <a:latin typeface="Calibri" pitchFamily="34" charset="0"/>
                </a:rPr>
                <a:t>Past, Present, Future</a:t>
              </a:r>
            </a:p>
          </p:txBody>
        </p:sp>
        <p:sp>
          <p:nvSpPr>
            <p:cNvPr id="82" name="Parallelogram 81"/>
            <p:cNvSpPr/>
            <p:nvPr/>
          </p:nvSpPr>
          <p:spPr>
            <a:xfrm rot="10800000" flipV="1">
              <a:off x="3810000" y="1219200"/>
              <a:ext cx="1634066" cy="3048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lumMod val="75000"/>
                    </a:schemeClr>
                  </a:solidFill>
                  <a:latin typeface="Calibri" pitchFamily="34" charset="0"/>
                </a:rPr>
                <a:t>Past, Present, Future</a:t>
              </a:r>
            </a:p>
          </p:txBody>
        </p:sp>
        <p:sp>
          <p:nvSpPr>
            <p:cNvPr id="83" name="Parallelogram 82"/>
            <p:cNvSpPr/>
            <p:nvPr/>
          </p:nvSpPr>
          <p:spPr>
            <a:xfrm rot="10800000" flipV="1">
              <a:off x="6934200" y="1219200"/>
              <a:ext cx="1557867" cy="30480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lumMod val="75000"/>
                    </a:schemeClr>
                  </a:solidFill>
                  <a:latin typeface="Calibri" pitchFamily="34" charset="0"/>
                </a:rPr>
                <a:t>Future</a:t>
              </a:r>
            </a:p>
          </p:txBody>
        </p:sp>
        <p:sp>
          <p:nvSpPr>
            <p:cNvPr id="84" name="Rectangle 83"/>
            <p:cNvSpPr/>
            <p:nvPr/>
          </p:nvSpPr>
          <p:spPr>
            <a:xfrm>
              <a:off x="5486400" y="1600200"/>
              <a:ext cx="1363133" cy="1169551"/>
            </a:xfrm>
            <a:prstGeom prst="rect">
              <a:avLst/>
            </a:prstGeom>
          </p:spPr>
          <p:txBody>
            <a:bodyPr wrap="square">
              <a:spAutoFit/>
            </a:bodyPr>
            <a:lstStyle/>
            <a:p>
              <a:r>
                <a:rPr lang="en-US" sz="1000" dirty="0" smtClean="0">
                  <a:solidFill>
                    <a:schemeClr val="bg1">
                      <a:lumMod val="75000"/>
                    </a:schemeClr>
                  </a:solidFill>
                  <a:latin typeface="Calibri" pitchFamily="34" charset="0"/>
                </a:rPr>
                <a:t>Discussion on the ability of system components to resist the expected combined impacts of the external context + the internal pressure</a:t>
              </a:r>
              <a:endParaRPr lang="en-US" sz="1000" dirty="0">
                <a:solidFill>
                  <a:schemeClr val="bg1">
                    <a:lumMod val="75000"/>
                  </a:schemeClr>
                </a:solidFill>
                <a:latin typeface="Calibri" pitchFamily="34" charset="0"/>
              </a:endParaRPr>
            </a:p>
          </p:txBody>
        </p:sp>
        <p:sp>
          <p:nvSpPr>
            <p:cNvPr id="85" name="Rectangle 84"/>
            <p:cNvSpPr/>
            <p:nvPr/>
          </p:nvSpPr>
          <p:spPr>
            <a:xfrm>
              <a:off x="5266267" y="2792849"/>
              <a:ext cx="1363133" cy="553998"/>
            </a:xfrm>
            <a:prstGeom prst="rect">
              <a:avLst/>
            </a:prstGeom>
          </p:spPr>
          <p:txBody>
            <a:bodyPr wrap="square">
              <a:spAutoFit/>
            </a:bodyPr>
            <a:lstStyle/>
            <a:p>
              <a:r>
                <a:rPr lang="en-US" sz="1000" dirty="0" smtClean="0">
                  <a:solidFill>
                    <a:schemeClr val="bg1">
                      <a:lumMod val="75000"/>
                    </a:schemeClr>
                  </a:solidFill>
                  <a:latin typeface="Calibri" pitchFamily="34" charset="0"/>
                </a:rPr>
                <a:t>Brainstorming on  measures to boost resilience</a:t>
              </a:r>
              <a:endParaRPr lang="en-US" sz="1000" dirty="0">
                <a:solidFill>
                  <a:schemeClr val="bg1">
                    <a:lumMod val="75000"/>
                  </a:schemeClr>
                </a:solidFill>
                <a:latin typeface="Calibri" pitchFamily="34" charset="0"/>
              </a:endParaRPr>
            </a:p>
          </p:txBody>
        </p:sp>
        <p:sp>
          <p:nvSpPr>
            <p:cNvPr id="86" name="Rectangle 85"/>
            <p:cNvSpPr/>
            <p:nvPr/>
          </p:nvSpPr>
          <p:spPr>
            <a:xfrm>
              <a:off x="7010400" y="1600200"/>
              <a:ext cx="1363133" cy="553998"/>
            </a:xfrm>
            <a:prstGeom prst="rect">
              <a:avLst/>
            </a:prstGeom>
          </p:spPr>
          <p:txBody>
            <a:bodyPr wrap="square">
              <a:spAutoFit/>
            </a:bodyPr>
            <a:lstStyle/>
            <a:p>
              <a:r>
                <a:rPr lang="en-US" sz="1000" dirty="0" smtClean="0">
                  <a:solidFill>
                    <a:schemeClr val="bg1">
                      <a:lumMod val="75000"/>
                    </a:schemeClr>
                  </a:solidFill>
                  <a:latin typeface="Calibri" pitchFamily="34" charset="0"/>
                </a:rPr>
                <a:t>Identification of risk adverse and risk taking actors</a:t>
              </a:r>
              <a:endParaRPr lang="en-US" sz="1000" dirty="0">
                <a:solidFill>
                  <a:schemeClr val="bg1">
                    <a:lumMod val="75000"/>
                  </a:schemeClr>
                </a:solidFill>
                <a:latin typeface="Calibri" pitchFamily="34" charset="0"/>
              </a:endParaRPr>
            </a:p>
          </p:txBody>
        </p:sp>
        <p:sp>
          <p:nvSpPr>
            <p:cNvPr id="87" name="Parallelogram 86"/>
            <p:cNvSpPr/>
            <p:nvPr/>
          </p:nvSpPr>
          <p:spPr>
            <a:xfrm rot="10800000" flipH="1" flipV="1">
              <a:off x="6172200" y="5029200"/>
              <a:ext cx="1905000" cy="99059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75000"/>
                    </a:schemeClr>
                  </a:solidFill>
                  <a:latin typeface="Calibri" pitchFamily="34" charset="0"/>
                </a:rPr>
                <a:t>Identification of key stakeholders and processes to be engaged with</a:t>
              </a:r>
              <a:endParaRPr lang="en-US" sz="1000" dirty="0">
                <a:solidFill>
                  <a:schemeClr val="bg1">
                    <a:lumMod val="75000"/>
                  </a:schemeClr>
                </a:solidFill>
                <a:latin typeface="Calibri" pitchFamily="34" charset="0"/>
              </a:endParaRPr>
            </a:p>
          </p:txBody>
        </p:sp>
        <p:sp>
          <p:nvSpPr>
            <p:cNvPr id="88" name="Rectangle 87"/>
            <p:cNvSpPr/>
            <p:nvPr/>
          </p:nvSpPr>
          <p:spPr>
            <a:xfrm>
              <a:off x="990600" y="1524000"/>
              <a:ext cx="1363133" cy="400110"/>
            </a:xfrm>
            <a:prstGeom prst="rect">
              <a:avLst/>
            </a:prstGeom>
          </p:spPr>
          <p:txBody>
            <a:bodyPr wrap="square">
              <a:spAutoFit/>
            </a:bodyPr>
            <a:lstStyle/>
            <a:p>
              <a:r>
                <a:rPr lang="en-US" sz="1000" dirty="0" smtClean="0">
                  <a:solidFill>
                    <a:schemeClr val="bg1">
                      <a:lumMod val="75000"/>
                    </a:schemeClr>
                  </a:solidFill>
                  <a:latin typeface="Calibri" pitchFamily="34" charset="0"/>
                </a:rPr>
                <a:t>Definition of analysis scoping question</a:t>
              </a:r>
              <a:endParaRPr lang="en-US" sz="1000" dirty="0">
                <a:solidFill>
                  <a:schemeClr val="bg1">
                    <a:lumMod val="75000"/>
                  </a:schemeClr>
                </a:solidFill>
                <a:latin typeface="Calibri" pitchFamily="34" charset="0"/>
              </a:endParaRPr>
            </a:p>
          </p:txBody>
        </p:sp>
        <p:sp>
          <p:nvSpPr>
            <p:cNvPr id="89" name="Rectangle 88"/>
            <p:cNvSpPr/>
            <p:nvPr/>
          </p:nvSpPr>
          <p:spPr>
            <a:xfrm>
              <a:off x="4953000" y="4267200"/>
              <a:ext cx="1363133" cy="1323439"/>
            </a:xfrm>
            <a:prstGeom prst="rect">
              <a:avLst/>
            </a:prstGeom>
          </p:spPr>
          <p:txBody>
            <a:bodyPr wrap="square">
              <a:spAutoFit/>
            </a:bodyPr>
            <a:lstStyle/>
            <a:p>
              <a:r>
                <a:rPr lang="en-US" sz="1000" dirty="0" smtClean="0">
                  <a:solidFill>
                    <a:schemeClr val="bg1">
                      <a:lumMod val="75000"/>
                    </a:schemeClr>
                  </a:solidFill>
                  <a:latin typeface="Calibri" pitchFamily="34" charset="0"/>
                </a:rPr>
                <a:t>Comparison between local lessons learnt and external best practice to reinforce pathways of weaknesses and support pathways  of strengths</a:t>
              </a:r>
              <a:endParaRPr lang="en-US" sz="1000" dirty="0">
                <a:solidFill>
                  <a:schemeClr val="bg1">
                    <a:lumMod val="75000"/>
                  </a:schemeClr>
                </a:solidFill>
                <a:latin typeface="Calibri" pitchFamily="34" charset="0"/>
              </a:endParaRPr>
            </a:p>
          </p:txBody>
        </p:sp>
        <p:sp>
          <p:nvSpPr>
            <p:cNvPr id="90" name="Rectangle 89"/>
            <p:cNvSpPr/>
            <p:nvPr/>
          </p:nvSpPr>
          <p:spPr>
            <a:xfrm>
              <a:off x="4724400" y="5562600"/>
              <a:ext cx="1363133" cy="1323439"/>
            </a:xfrm>
            <a:prstGeom prst="rect">
              <a:avLst/>
            </a:prstGeom>
          </p:spPr>
          <p:txBody>
            <a:bodyPr wrap="square">
              <a:spAutoFit/>
            </a:bodyPr>
            <a:lstStyle/>
            <a:p>
              <a:r>
                <a:rPr lang="en-US" sz="1000" dirty="0" smtClean="0">
                  <a:solidFill>
                    <a:schemeClr val="bg1">
                      <a:lumMod val="75000"/>
                    </a:schemeClr>
                  </a:solidFill>
                  <a:latin typeface="Calibri" pitchFamily="34" charset="0"/>
                </a:rPr>
                <a:t>List of measures to exploit to exploit opportunities, to change systems in perpetual negative state and to add capacities and reduce vulnerabilities.</a:t>
              </a:r>
              <a:endParaRPr lang="en-US" sz="1000" dirty="0">
                <a:solidFill>
                  <a:schemeClr val="bg1">
                    <a:lumMod val="75000"/>
                  </a:schemeClr>
                </a:solidFill>
                <a:latin typeface="Calibri" pitchFamily="34"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648" y="30386"/>
            <a:ext cx="7056784"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3200" b="0" i="0" u="none" strike="noStrike" kern="1200" cap="none" spc="0" normalizeH="0" baseline="0" dirty="0" smtClean="0">
                <a:ln>
                  <a:noFill/>
                </a:ln>
                <a:solidFill>
                  <a:schemeClr val="tx1"/>
                </a:solidFill>
                <a:effectLst/>
                <a:uLnTx/>
                <a:uFillTx/>
                <a:latin typeface="Calibri" pitchFamily="34" charset="0"/>
                <a:ea typeface="+mj-ea"/>
                <a:cs typeface="+mj-cs"/>
              </a:rPr>
              <a:t>Measures to fill resilience gaps</a:t>
            </a:r>
            <a:r>
              <a:rPr kumimoji="0" lang="en-AU" sz="3200" b="0" i="0" u="none" strike="noStrike" kern="1200" cap="none" spc="0" normalizeH="0" dirty="0" smtClean="0">
                <a:ln>
                  <a:noFill/>
                </a:ln>
                <a:solidFill>
                  <a:schemeClr val="tx1"/>
                </a:solidFill>
                <a:effectLst/>
                <a:uLnTx/>
                <a:uFillTx/>
                <a:latin typeface="Calibri" pitchFamily="34" charset="0"/>
                <a:ea typeface="+mj-ea"/>
                <a:cs typeface="+mj-cs"/>
              </a:rPr>
              <a:t> need to respect principles of resilience</a:t>
            </a:r>
            <a:endParaRPr kumimoji="0" lang="en-AU" sz="3200" b="0" i="0" u="none" strike="noStrike" kern="1200" cap="none" spc="0" normalizeH="0" baseline="0" dirty="0" smtClean="0">
              <a:ln>
                <a:noFill/>
              </a:ln>
              <a:solidFill>
                <a:schemeClr val="tx1"/>
              </a:solidFill>
              <a:effectLst/>
              <a:uLnTx/>
              <a:uFillTx/>
              <a:latin typeface="Calibri" pitchFamily="34" charset="0"/>
              <a:ea typeface="+mj-ea"/>
              <a:cs typeface="+mj-cs"/>
            </a:endParaRPr>
          </a:p>
        </p:txBody>
      </p:sp>
      <p:sp>
        <p:nvSpPr>
          <p:cNvPr id="6" name="Content Placeholder 2"/>
          <p:cNvSpPr txBox="1">
            <a:spLocks/>
          </p:cNvSpPr>
          <p:nvPr/>
        </p:nvSpPr>
        <p:spPr>
          <a:xfrm>
            <a:off x="468000" y="1600200"/>
            <a:ext cx="8218800" cy="52578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Preparedness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libri" pitchFamily="34" charset="0"/>
              </a:rPr>
              <a:t>Responsiveness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Connectivity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libri" pitchFamily="34" charset="0"/>
              </a:rPr>
              <a:t>Learning, reflectivity and innovation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Self</a:t>
            </a:r>
            <a:r>
              <a:rPr lang="en-US" sz="3200" dirty="0" smtClean="0">
                <a:latin typeface="Calibri" pitchFamily="34" charset="0"/>
              </a:rPr>
              <a:t>-o</a:t>
            </a:r>
            <a:r>
              <a:rPr kumimoji="0" lang="en-US" sz="3200" b="0" i="0" u="none" strike="noStrike" kern="1200" cap="none" spc="0" normalizeH="0" noProof="0" dirty="0" err="1" smtClean="0">
                <a:ln>
                  <a:noFill/>
                </a:ln>
                <a:solidFill>
                  <a:schemeClr val="tx1"/>
                </a:solidFill>
                <a:effectLst/>
                <a:uLnTx/>
                <a:uFillTx/>
                <a:latin typeface="Calibri" pitchFamily="34" charset="0"/>
              </a:rPr>
              <a:t>rganization</a:t>
            </a:r>
            <a:endParaRPr kumimoji="0" lang="en-US" sz="3200" b="0" i="0" u="none" strike="noStrike" kern="120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latin typeface="Calibri" pitchFamily="34" charset="0"/>
              </a:rPr>
              <a:t>Diversity</a:t>
            </a:r>
            <a:r>
              <a:rPr lang="en-US" sz="3200" dirty="0" smtClean="0">
                <a:latin typeface="Calibri" pitchFamily="34" charset="0"/>
              </a:rPr>
              <a:t> and redundancy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Inclusion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libri" pitchFamily="34" charset="0"/>
              </a:rPr>
              <a:t>Social Cohesion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Threshold</a:t>
            </a:r>
            <a:endParaRPr kumimoji="0" lang="fr-FR" sz="3200" b="0" i="0" u="none" strike="noStrike" kern="1200" cap="none" spc="0" normalizeH="0" baseline="0" noProof="0" dirty="0" smtClean="0">
              <a:ln>
                <a:noFill/>
              </a:ln>
              <a:solidFill>
                <a:schemeClr val="tx1"/>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932040" y="4149080"/>
            <a:ext cx="4114800" cy="27089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latin typeface="Calibri" pitchFamily="34" charset="0"/>
              </a:rPr>
              <a:t>Institutional Risk</a:t>
            </a:r>
          </a:p>
          <a:p>
            <a:pPr lvl="0"/>
            <a:r>
              <a:rPr lang="en-GB" altLang="en-US" dirty="0">
                <a:solidFill>
                  <a:schemeClr val="tx2">
                    <a:lumMod val="10000"/>
                  </a:schemeClr>
                </a:solidFill>
                <a:latin typeface="Calibri" pitchFamily="34" charset="0"/>
              </a:rPr>
              <a:t>S</a:t>
            </a:r>
            <a:r>
              <a:rPr lang="en-GB" altLang="en-US" dirty="0" smtClean="0">
                <a:solidFill>
                  <a:schemeClr val="tx2">
                    <a:lumMod val="10000"/>
                  </a:schemeClr>
                </a:solidFill>
                <a:latin typeface="Calibri" pitchFamily="34" charset="0"/>
              </a:rPr>
              <a:t>ecurity issues, </a:t>
            </a:r>
          </a:p>
          <a:p>
            <a:pPr lvl="0"/>
            <a:r>
              <a:rPr lang="en-GB" altLang="en-US" dirty="0">
                <a:solidFill>
                  <a:schemeClr val="tx2">
                    <a:lumMod val="10000"/>
                  </a:schemeClr>
                </a:solidFill>
                <a:latin typeface="Calibri" pitchFamily="34" charset="0"/>
              </a:rPr>
              <a:t>R</a:t>
            </a:r>
            <a:r>
              <a:rPr lang="en-GB" altLang="en-US" dirty="0" smtClean="0">
                <a:solidFill>
                  <a:schemeClr val="tx2">
                    <a:lumMod val="10000"/>
                  </a:schemeClr>
                </a:solidFill>
                <a:latin typeface="Calibri" pitchFamily="34" charset="0"/>
              </a:rPr>
              <a:t>eputational loss</a:t>
            </a:r>
          </a:p>
          <a:p>
            <a:pPr lvl="0"/>
            <a:r>
              <a:rPr lang="en-GB" altLang="en-US" dirty="0">
                <a:solidFill>
                  <a:schemeClr val="tx2">
                    <a:lumMod val="10000"/>
                  </a:schemeClr>
                </a:solidFill>
                <a:latin typeface="Calibri" pitchFamily="34" charset="0"/>
              </a:rPr>
              <a:t>F</a:t>
            </a:r>
            <a:r>
              <a:rPr lang="en-GB" altLang="en-US" dirty="0" smtClean="0">
                <a:solidFill>
                  <a:schemeClr val="tx2">
                    <a:lumMod val="10000"/>
                  </a:schemeClr>
                </a:solidFill>
                <a:latin typeface="Calibri" pitchFamily="34" charset="0"/>
              </a:rPr>
              <a:t>inancial loss through corruption</a:t>
            </a:r>
          </a:p>
        </p:txBody>
      </p:sp>
      <p:sp>
        <p:nvSpPr>
          <p:cNvPr id="4" name="Oval 3"/>
          <p:cNvSpPr/>
          <p:nvPr/>
        </p:nvSpPr>
        <p:spPr>
          <a:xfrm>
            <a:off x="2267744" y="1340768"/>
            <a:ext cx="4896544" cy="29523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pitchFamily="34" charset="0"/>
              </a:rPr>
              <a:t>Programmatic Risk</a:t>
            </a:r>
          </a:p>
          <a:p>
            <a:r>
              <a:rPr lang="en-GB" altLang="en-US" dirty="0" smtClean="0">
                <a:solidFill>
                  <a:schemeClr val="tx2">
                    <a:lumMod val="10000"/>
                  </a:schemeClr>
                </a:solidFill>
                <a:latin typeface="Calibri" pitchFamily="34" charset="0"/>
              </a:rPr>
              <a:t>Risk of not reaching programme objectives </a:t>
            </a:r>
          </a:p>
          <a:p>
            <a:r>
              <a:rPr lang="en-GB" altLang="en-US" dirty="0" smtClean="0">
                <a:solidFill>
                  <a:schemeClr val="tx2">
                    <a:lumMod val="10000"/>
                  </a:schemeClr>
                </a:solidFill>
                <a:latin typeface="Calibri" pitchFamily="34" charset="0"/>
              </a:rPr>
              <a:t>Risk of causing harm </a:t>
            </a:r>
          </a:p>
          <a:p>
            <a:r>
              <a:rPr lang="en-GB" altLang="en-US" dirty="0" smtClean="0">
                <a:solidFill>
                  <a:schemeClr val="tx2">
                    <a:lumMod val="10000"/>
                  </a:schemeClr>
                </a:solidFill>
                <a:latin typeface="Calibri" pitchFamily="34" charset="0"/>
              </a:rPr>
              <a:t>For example, risk of drawing beneficiaries into a conflict zone or of hurting fragile economies with aid</a:t>
            </a:r>
            <a:r>
              <a:rPr lang="en-GB" altLang="en-US" sz="2400" dirty="0" smtClean="0">
                <a:latin typeface="Calibri" pitchFamily="34" charset="0"/>
              </a:rPr>
              <a:t>.</a:t>
            </a:r>
            <a:endParaRPr lang="en-US" sz="2400" dirty="0" smtClean="0">
              <a:latin typeface="Calibri" pitchFamily="34" charset="0"/>
            </a:endParaRPr>
          </a:p>
        </p:txBody>
      </p:sp>
      <p:sp>
        <p:nvSpPr>
          <p:cNvPr id="5" name="Oval 4"/>
          <p:cNvSpPr/>
          <p:nvPr/>
        </p:nvSpPr>
        <p:spPr>
          <a:xfrm>
            <a:off x="0" y="3861048"/>
            <a:ext cx="4114800" cy="30647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latin typeface="Calibri" pitchFamily="34" charset="0"/>
              </a:rPr>
              <a:t>Contextual Risk</a:t>
            </a:r>
          </a:p>
          <a:p>
            <a:pPr lvl="0"/>
            <a:r>
              <a:rPr lang="en-GB" altLang="en-US" dirty="0" smtClean="0">
                <a:solidFill>
                  <a:schemeClr val="tx2">
                    <a:lumMod val="10000"/>
                  </a:schemeClr>
                </a:solidFill>
                <a:latin typeface="Calibri" pitchFamily="34" charset="0"/>
              </a:rPr>
              <a:t>Risk of state failure</a:t>
            </a:r>
          </a:p>
          <a:p>
            <a:pPr lvl="0"/>
            <a:r>
              <a:rPr lang="en-GB" altLang="en-US" dirty="0" smtClean="0">
                <a:solidFill>
                  <a:schemeClr val="tx2">
                    <a:lumMod val="10000"/>
                  </a:schemeClr>
                </a:solidFill>
                <a:latin typeface="Calibri" pitchFamily="34" charset="0"/>
              </a:rPr>
              <a:t>Return to conflict, </a:t>
            </a:r>
          </a:p>
          <a:p>
            <a:pPr lvl="0"/>
            <a:r>
              <a:rPr lang="en-GB" altLang="en-US" dirty="0" smtClean="0">
                <a:solidFill>
                  <a:schemeClr val="tx2">
                    <a:lumMod val="10000"/>
                  </a:schemeClr>
                </a:solidFill>
                <a:latin typeface="Calibri" pitchFamily="34" charset="0"/>
              </a:rPr>
              <a:t>Development failure</a:t>
            </a:r>
          </a:p>
          <a:p>
            <a:pPr lvl="0"/>
            <a:r>
              <a:rPr lang="en-GB" altLang="en-US" dirty="0" smtClean="0">
                <a:solidFill>
                  <a:schemeClr val="tx2">
                    <a:lumMod val="10000"/>
                  </a:schemeClr>
                </a:solidFill>
                <a:latin typeface="Calibri" pitchFamily="34" charset="0"/>
              </a:rPr>
              <a:t>Humanitarian crisis</a:t>
            </a:r>
          </a:p>
          <a:p>
            <a:pPr lvl="0"/>
            <a:r>
              <a:rPr lang="en-GB" altLang="en-US" dirty="0" smtClean="0">
                <a:solidFill>
                  <a:schemeClr val="tx2">
                    <a:lumMod val="10000"/>
                  </a:schemeClr>
                </a:solidFill>
                <a:latin typeface="Calibri" pitchFamily="34" charset="0"/>
              </a:rPr>
              <a:t>Factors affecting agencies,  which they have very little control over.  </a:t>
            </a:r>
            <a:endParaRPr lang="en-US" dirty="0">
              <a:solidFill>
                <a:schemeClr val="tx2">
                  <a:lumMod val="10000"/>
                </a:schemeClr>
              </a:solidFill>
              <a:latin typeface="Calibri" pitchFamily="34" charset="0"/>
            </a:endParaRPr>
          </a:p>
        </p:txBody>
      </p:sp>
      <p:sp>
        <p:nvSpPr>
          <p:cNvPr id="6" name="Title 1"/>
          <p:cNvSpPr txBox="1">
            <a:spLocks/>
          </p:cNvSpPr>
          <p:nvPr/>
        </p:nvSpPr>
        <p:spPr bwMode="auto">
          <a:xfrm>
            <a:off x="1403648" y="30386"/>
            <a:ext cx="7056784"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3200" dirty="0" smtClean="0">
                <a:latin typeface="Calibri" pitchFamily="34" charset="0"/>
                <a:ea typeface="+mj-ea"/>
                <a:cs typeface="+mj-cs"/>
              </a:rPr>
              <a:t>Understanding Different Types of Risk</a:t>
            </a:r>
            <a:endParaRPr kumimoji="0" lang="en-AU" sz="3200" b="0" i="0" u="none" strike="noStrike" kern="1200" cap="none" spc="0" normalizeH="0" baseline="0" dirty="0" smtClean="0">
              <a:ln>
                <a:noFill/>
              </a:ln>
              <a:solidFill>
                <a:schemeClr val="tx1"/>
              </a:solidFill>
              <a:effectLst/>
              <a:uLnTx/>
              <a:uFillTx/>
              <a:latin typeface="Calibri" pitchFamily="34" charset="0"/>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102344"/>
            <a:ext cx="7416000" cy="1022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200" b="0" i="0" u="none" strike="noStrike" kern="1200" cap="none" spc="0" normalizeH="0" baseline="0" noProof="0" dirty="0" smtClean="0">
                <a:ln>
                  <a:noFill/>
                </a:ln>
                <a:solidFill>
                  <a:schemeClr val="tx1"/>
                </a:solidFill>
                <a:effectLst/>
                <a:uLnTx/>
                <a:uFillTx/>
                <a:latin typeface="Calibri" pitchFamily="34" charset="0"/>
                <a:ea typeface="+mj-ea"/>
                <a:cs typeface="+mj-cs"/>
              </a:rPr>
              <a:t>Determining </a:t>
            </a:r>
            <a:r>
              <a:rPr lang="en-AU" sz="3200" noProof="0" dirty="0" smtClean="0">
                <a:latin typeface="Calibri" pitchFamily="34" charset="0"/>
                <a:ea typeface="+mj-ea"/>
                <a:cs typeface="+mj-cs"/>
              </a:rPr>
              <a:t>S</a:t>
            </a:r>
            <a:r>
              <a:rPr lang="en-AU" sz="3200" dirty="0" err="1" smtClean="0">
                <a:latin typeface="Calibri" pitchFamily="34" charset="0"/>
                <a:ea typeface="+mj-ea"/>
                <a:cs typeface="+mj-cs"/>
              </a:rPr>
              <a:t>takeholders</a:t>
            </a:r>
            <a:r>
              <a:rPr lang="en-AU" sz="3200" dirty="0" smtClean="0">
                <a:latin typeface="Calibri" pitchFamily="34" charset="0"/>
                <a:ea typeface="+mj-ea"/>
                <a:cs typeface="+mj-cs"/>
              </a:rPr>
              <a:t>’ </a:t>
            </a:r>
            <a:r>
              <a:rPr lang="en-AU" sz="3200" dirty="0">
                <a:latin typeface="Calibri" pitchFamily="34" charset="0"/>
                <a:ea typeface="+mj-ea"/>
                <a:cs typeface="+mj-cs"/>
              </a:rPr>
              <a:t>S</a:t>
            </a:r>
            <a:r>
              <a:rPr kumimoji="0" lang="en-AU" sz="3200" b="0" i="0" u="none" strike="noStrike" kern="1200" cap="none" spc="0" normalizeH="0" baseline="0" noProof="0" dirty="0" err="1" smtClean="0">
                <a:ln>
                  <a:noFill/>
                </a:ln>
                <a:solidFill>
                  <a:schemeClr val="tx1"/>
                </a:solidFill>
                <a:effectLst/>
                <a:uLnTx/>
                <a:uFillTx/>
                <a:latin typeface="Calibri" pitchFamily="34" charset="0"/>
                <a:ea typeface="+mj-ea"/>
                <a:cs typeface="+mj-cs"/>
              </a:rPr>
              <a:t>trategic</a:t>
            </a:r>
            <a:r>
              <a:rPr kumimoji="0" lang="en-AU" sz="3200" b="0" i="0" u="none" strike="noStrike" kern="1200" cap="none" spc="0" normalizeH="0" baseline="0" noProof="0" dirty="0" smtClean="0">
                <a:ln>
                  <a:noFill/>
                </a:ln>
                <a:solidFill>
                  <a:schemeClr val="tx1"/>
                </a:solidFill>
                <a:effectLst/>
                <a:uLnTx/>
                <a:uFillTx/>
                <a:latin typeface="Calibri" pitchFamily="34" charset="0"/>
                <a:ea typeface="+mj-ea"/>
                <a:cs typeface="+mj-cs"/>
              </a:rPr>
              <a:t> </a:t>
            </a:r>
            <a:r>
              <a:rPr lang="en-AU" sz="3200" dirty="0" smtClean="0">
                <a:latin typeface="Calibri" pitchFamily="34" charset="0"/>
                <a:ea typeface="+mj-ea"/>
                <a:cs typeface="+mj-cs"/>
              </a:rPr>
              <a:t>A</a:t>
            </a:r>
            <a:r>
              <a:rPr kumimoji="0" lang="en-AU" sz="3200" b="0" i="0" u="none" strike="noStrike" kern="1200" cap="none" spc="0" normalizeH="0" baseline="0" noProof="0" dirty="0" err="1" smtClean="0">
                <a:ln>
                  <a:noFill/>
                </a:ln>
                <a:solidFill>
                  <a:schemeClr val="tx1"/>
                </a:solidFill>
                <a:effectLst/>
                <a:uLnTx/>
                <a:uFillTx/>
                <a:latin typeface="Calibri" pitchFamily="34" charset="0"/>
                <a:ea typeface="+mj-ea"/>
                <a:cs typeface="+mj-cs"/>
              </a:rPr>
              <a:t>pproaches</a:t>
            </a:r>
            <a:r>
              <a:rPr kumimoji="0" lang="en-AU" sz="3200" b="0" i="0" u="none" strike="noStrike" kern="1200" cap="none" spc="0" normalizeH="0" noProof="0" dirty="0" smtClean="0">
                <a:ln>
                  <a:noFill/>
                </a:ln>
                <a:solidFill>
                  <a:schemeClr val="tx1"/>
                </a:solidFill>
                <a:effectLst/>
                <a:uLnTx/>
                <a:uFillTx/>
                <a:latin typeface="Calibri" pitchFamily="34" charset="0"/>
                <a:ea typeface="+mj-ea"/>
                <a:cs typeface="+mj-cs"/>
              </a:rPr>
              <a:t> to Resilience</a:t>
            </a:r>
            <a:endParaRPr kumimoji="0" lang="en-AU" sz="32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3" name="Rectangle 2"/>
          <p:cNvSpPr/>
          <p:nvPr/>
        </p:nvSpPr>
        <p:spPr>
          <a:xfrm>
            <a:off x="287524" y="1700808"/>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pitchFamily="34" charset="0"/>
              </a:rPr>
              <a:t>Risk averse stakeholders</a:t>
            </a:r>
            <a:endParaRPr lang="en-AU" sz="2400" dirty="0">
              <a:latin typeface="Calibri" pitchFamily="34" charset="0"/>
            </a:endParaRPr>
          </a:p>
        </p:txBody>
      </p:sp>
      <p:sp>
        <p:nvSpPr>
          <p:cNvPr id="4" name="Rectangle 3"/>
          <p:cNvSpPr/>
          <p:nvPr/>
        </p:nvSpPr>
        <p:spPr>
          <a:xfrm>
            <a:off x="287524" y="4509120"/>
            <a:ext cx="2376264"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atin typeface="Calibri" pitchFamily="34" charset="0"/>
              </a:rPr>
              <a:t>Risk taking stakeholders</a:t>
            </a:r>
            <a:endParaRPr lang="en-AU" sz="2400" dirty="0">
              <a:latin typeface="Calibri" pitchFamily="34" charset="0"/>
            </a:endParaRPr>
          </a:p>
        </p:txBody>
      </p:sp>
      <p:cxnSp>
        <p:nvCxnSpPr>
          <p:cNvPr id="6" name="Straight Arrow Connector 5"/>
          <p:cNvCxnSpPr/>
          <p:nvPr/>
        </p:nvCxnSpPr>
        <p:spPr>
          <a:xfrm flipV="1">
            <a:off x="1475656" y="2996952"/>
            <a:ext cx="0" cy="1512168"/>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59832" y="1844824"/>
            <a:ext cx="1944216" cy="1200329"/>
          </a:xfrm>
          <a:prstGeom prst="rect">
            <a:avLst/>
          </a:prstGeom>
          <a:noFill/>
        </p:spPr>
        <p:txBody>
          <a:bodyPr wrap="square" rtlCol="0">
            <a:spAutoFit/>
          </a:bodyPr>
          <a:lstStyle/>
          <a:p>
            <a:r>
              <a:rPr lang="en-AU" sz="2400" dirty="0" smtClean="0">
                <a:latin typeface="Calibri" pitchFamily="34" charset="0"/>
              </a:rPr>
              <a:t>Start with areas of strength </a:t>
            </a:r>
            <a:endParaRPr lang="en-AU" sz="2400" dirty="0">
              <a:latin typeface="Calibri" pitchFamily="34" charset="0"/>
            </a:endParaRPr>
          </a:p>
        </p:txBody>
      </p:sp>
      <p:sp>
        <p:nvSpPr>
          <p:cNvPr id="25" name="TextBox 24"/>
          <p:cNvSpPr txBox="1"/>
          <p:nvPr/>
        </p:nvSpPr>
        <p:spPr>
          <a:xfrm>
            <a:off x="3059832" y="4509120"/>
            <a:ext cx="1944216" cy="1569660"/>
          </a:xfrm>
          <a:prstGeom prst="rect">
            <a:avLst/>
          </a:prstGeom>
          <a:noFill/>
        </p:spPr>
        <p:txBody>
          <a:bodyPr wrap="square" rtlCol="0">
            <a:spAutoFit/>
          </a:bodyPr>
          <a:lstStyle/>
          <a:p>
            <a:r>
              <a:rPr lang="en-AU" sz="2400" dirty="0" smtClean="0">
                <a:latin typeface="Calibri" pitchFamily="34" charset="0"/>
              </a:rPr>
              <a:t>Start with areas of weakness in the system </a:t>
            </a:r>
            <a:endParaRPr lang="en-AU" sz="2400" dirty="0">
              <a:latin typeface="Calibri" pitchFamily="34" charset="0"/>
            </a:endParaRPr>
          </a:p>
        </p:txBody>
      </p:sp>
      <p:cxnSp>
        <p:nvCxnSpPr>
          <p:cNvPr id="32" name="Straight Arrow Connector 31"/>
          <p:cNvCxnSpPr/>
          <p:nvPr/>
        </p:nvCxnSpPr>
        <p:spPr>
          <a:xfrm flipV="1">
            <a:off x="4860032" y="2420888"/>
            <a:ext cx="1584176" cy="241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60232" y="1844824"/>
            <a:ext cx="1944216" cy="1569660"/>
          </a:xfrm>
          <a:prstGeom prst="rect">
            <a:avLst/>
          </a:prstGeom>
          <a:noFill/>
        </p:spPr>
        <p:txBody>
          <a:bodyPr wrap="square" rtlCol="0">
            <a:spAutoFit/>
          </a:bodyPr>
          <a:lstStyle/>
          <a:p>
            <a:r>
              <a:rPr lang="en-AU" sz="2400" dirty="0" smtClean="0">
                <a:latin typeface="Calibri" pitchFamily="34" charset="0"/>
              </a:rPr>
              <a:t>Evolve towards areas of less strength </a:t>
            </a:r>
            <a:endParaRPr lang="en-AU" sz="2400" dirty="0">
              <a:latin typeface="Calibri" pitchFamily="34" charset="0"/>
            </a:endParaRPr>
          </a:p>
        </p:txBody>
      </p:sp>
      <p:sp>
        <p:nvSpPr>
          <p:cNvPr id="34" name="TextBox 33"/>
          <p:cNvSpPr txBox="1"/>
          <p:nvPr/>
        </p:nvSpPr>
        <p:spPr>
          <a:xfrm>
            <a:off x="6660232" y="4509120"/>
            <a:ext cx="1944216" cy="1569660"/>
          </a:xfrm>
          <a:prstGeom prst="rect">
            <a:avLst/>
          </a:prstGeom>
          <a:noFill/>
        </p:spPr>
        <p:txBody>
          <a:bodyPr wrap="square" rtlCol="0">
            <a:spAutoFit/>
          </a:bodyPr>
          <a:lstStyle/>
          <a:p>
            <a:r>
              <a:rPr lang="en-AU" sz="2400" dirty="0" smtClean="0">
                <a:latin typeface="Calibri" pitchFamily="34" charset="0"/>
              </a:rPr>
              <a:t>Evolve towards areas of less weakness</a:t>
            </a:r>
            <a:endParaRPr lang="en-AU" sz="2400" dirty="0">
              <a:latin typeface="Calibri" pitchFamily="34" charset="0"/>
            </a:endParaRPr>
          </a:p>
        </p:txBody>
      </p:sp>
      <p:cxnSp>
        <p:nvCxnSpPr>
          <p:cNvPr id="37" name="Straight Arrow Connector 36"/>
          <p:cNvCxnSpPr/>
          <p:nvPr/>
        </p:nvCxnSpPr>
        <p:spPr>
          <a:xfrm flipV="1">
            <a:off x="4860032" y="5229200"/>
            <a:ext cx="1584176" cy="241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71550" y="188913"/>
            <a:ext cx="6300788" cy="1022350"/>
          </a:xfrm>
        </p:spPr>
        <p:txBody>
          <a:bodyPr/>
          <a:lstStyle/>
          <a:p>
            <a:r>
              <a:rPr lang="en-AU" sz="2800" dirty="0" smtClean="0">
                <a:latin typeface="Arial" charset="0"/>
              </a:rPr>
              <a:t>Determine Ways to Boost </a:t>
            </a:r>
            <a:r>
              <a:rPr lang="en-AU" sz="2800" dirty="0">
                <a:latin typeface="Arial" charset="0"/>
              </a:rPr>
              <a:t>R</a:t>
            </a:r>
            <a:r>
              <a:rPr lang="en-AU" sz="2800" dirty="0" smtClean="0">
                <a:latin typeface="Arial" charset="0"/>
              </a:rPr>
              <a:t>esilience</a:t>
            </a:r>
          </a:p>
        </p:txBody>
      </p:sp>
      <p:sp>
        <p:nvSpPr>
          <p:cNvPr id="4" name="Title 1"/>
          <p:cNvSpPr txBox="1">
            <a:spLocks/>
          </p:cNvSpPr>
          <p:nvPr/>
        </p:nvSpPr>
        <p:spPr>
          <a:xfrm>
            <a:off x="7380288" y="0"/>
            <a:ext cx="1763712" cy="1341438"/>
          </a:xfrm>
          <a:prstGeom prst="rect">
            <a:avLst/>
          </a:prstGeom>
          <a:solidFill>
            <a:schemeClr val="tx2">
              <a:lumMod val="40000"/>
              <a:lumOff val="60000"/>
            </a:schemeClr>
          </a:solidFill>
        </p:spPr>
        <p:txBody>
          <a:bodyPr anchor="ctr">
            <a:normAutofit fontScale="97500"/>
          </a:bodyPr>
          <a:lstStyle/>
          <a:p>
            <a:pPr fontAlgn="auto">
              <a:spcAft>
                <a:spcPts val="0"/>
              </a:spcAft>
              <a:defRPr/>
            </a:pPr>
            <a:r>
              <a:rPr lang="en-US" sz="2800" b="1" dirty="0">
                <a:solidFill>
                  <a:schemeClr val="accent1">
                    <a:lumMod val="75000"/>
                  </a:schemeClr>
                </a:solidFill>
                <a:latin typeface="San"/>
                <a:ea typeface="+mj-ea"/>
                <a:cs typeface="+mj-cs"/>
              </a:rPr>
              <a:t>Exercise </a:t>
            </a:r>
            <a:r>
              <a:rPr lang="en-US" sz="2800" b="1" dirty="0" smtClean="0">
                <a:solidFill>
                  <a:schemeClr val="accent1">
                    <a:lumMod val="75000"/>
                  </a:schemeClr>
                </a:solidFill>
                <a:latin typeface="San"/>
                <a:ea typeface="+mj-ea"/>
                <a:cs typeface="+mj-cs"/>
              </a:rPr>
              <a:t>13</a:t>
            </a:r>
            <a:endParaRPr lang="en-US" sz="2800" b="1" dirty="0">
              <a:solidFill>
                <a:schemeClr val="accent1">
                  <a:lumMod val="75000"/>
                </a:schemeClr>
              </a:solidFill>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1786472903"/>
              </p:ext>
            </p:extLst>
          </p:nvPr>
        </p:nvGraphicFramePr>
        <p:xfrm>
          <a:off x="0" y="1735048"/>
          <a:ext cx="9144000" cy="597408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800" b="1" noProof="0" dirty="0" smtClean="0">
                          <a:latin typeface="Calibri" pitchFamily="34" charset="0"/>
                        </a:rPr>
                        <a:t>Per Group</a:t>
                      </a:r>
                      <a:endParaRPr lang="fr-BE" sz="2800" b="1" noProof="0" dirty="0">
                        <a:latin typeface="Calibri" pitchFamily="34" charset="0"/>
                      </a:endParaRPr>
                    </a:p>
                  </a:txBody>
                  <a:tcPr/>
                </a:tc>
                <a:tc>
                  <a:txBody>
                    <a:bodyPr/>
                    <a:lstStyle/>
                    <a:p>
                      <a:r>
                        <a:rPr lang="fr-BE" sz="2800" b="1" noProof="0" dirty="0" smtClean="0">
                          <a:latin typeface="Calibri" pitchFamily="34" charset="0"/>
                        </a:rPr>
                        <a:t>Duration</a:t>
                      </a:r>
                      <a:endParaRPr lang="fr-BE" sz="2800" b="1" noProof="0" dirty="0">
                        <a:latin typeface="Calibri" pitchFamily="34" charset="0"/>
                      </a:endParaRPr>
                    </a:p>
                  </a:txBody>
                  <a:tcPr/>
                </a:tc>
              </a:tr>
              <a:tr h="1899789">
                <a:tc>
                  <a:txBody>
                    <a:bodyPr/>
                    <a:lstStyle/>
                    <a:p>
                      <a:pPr lvl="0"/>
                      <a:r>
                        <a:rPr lang="en-US" sz="2400" b="1" kern="1200" noProof="0" dirty="0" smtClean="0">
                          <a:solidFill>
                            <a:schemeClr val="bg1">
                              <a:lumMod val="50000"/>
                            </a:schemeClr>
                          </a:solidFill>
                          <a:latin typeface="Calibri" pitchFamily="34" charset="0"/>
                          <a:ea typeface="+mn-ea"/>
                          <a:cs typeface="+mn-cs"/>
                        </a:rPr>
                        <a:t>For</a:t>
                      </a:r>
                      <a:r>
                        <a:rPr lang="en-US" sz="2400" b="1" kern="1200" baseline="0" noProof="0" dirty="0" smtClean="0">
                          <a:solidFill>
                            <a:schemeClr val="bg1">
                              <a:lumMod val="50000"/>
                            </a:schemeClr>
                          </a:solidFill>
                          <a:latin typeface="Calibri" pitchFamily="34" charset="0"/>
                          <a:ea typeface="+mn-ea"/>
                          <a:cs typeface="+mn-cs"/>
                        </a:rPr>
                        <a:t> each priority component , discuss with the group:</a:t>
                      </a:r>
                    </a:p>
                    <a:p>
                      <a:pPr lvl="0">
                        <a:buFont typeface="Arial" pitchFamily="34" charset="0"/>
                        <a:buChar char="•"/>
                      </a:pPr>
                      <a:r>
                        <a:rPr lang="en-US" sz="2400" b="1" kern="1200" baseline="0" noProof="0" dirty="0" smtClean="0">
                          <a:solidFill>
                            <a:schemeClr val="bg1">
                              <a:lumMod val="50000"/>
                            </a:schemeClr>
                          </a:solidFill>
                          <a:latin typeface="Calibri" pitchFamily="34" charset="0"/>
                          <a:ea typeface="+mn-ea"/>
                          <a:cs typeface="+mn-cs"/>
                        </a:rPr>
                        <a:t> What capacities need to be added/ vulnerabilities lessened, to fill the resilience gap? </a:t>
                      </a:r>
                    </a:p>
                    <a:p>
                      <a:pPr lvl="0">
                        <a:buFont typeface="Arial" pitchFamily="34" charset="0"/>
                        <a:buChar char="•"/>
                      </a:pPr>
                      <a:r>
                        <a:rPr lang="en-US" sz="2400" b="1" kern="1200" baseline="0" noProof="0" dirty="0" smtClean="0">
                          <a:solidFill>
                            <a:schemeClr val="bg1">
                              <a:lumMod val="50000"/>
                            </a:schemeClr>
                          </a:solidFill>
                          <a:latin typeface="Calibri" pitchFamily="34" charset="0"/>
                          <a:ea typeface="+mn-ea"/>
                          <a:cs typeface="+mn-cs"/>
                        </a:rPr>
                        <a:t> What measures can be taken to enhance opportunities arising from change in the system, the risk landscape or the stakeholders’ influence ?</a:t>
                      </a:r>
                    </a:p>
                    <a:p>
                      <a:pPr lvl="0">
                        <a:buFont typeface="Arial" pitchFamily="34" charset="0"/>
                        <a:buChar char="•"/>
                      </a:pPr>
                      <a:r>
                        <a:rPr lang="en-US" sz="2400" b="1" kern="1200" baseline="0" noProof="0" dirty="0" smtClean="0">
                          <a:solidFill>
                            <a:schemeClr val="bg1">
                              <a:lumMod val="50000"/>
                            </a:schemeClr>
                          </a:solidFill>
                          <a:latin typeface="Calibri" pitchFamily="34" charset="0"/>
                          <a:ea typeface="+mn-ea"/>
                          <a:cs typeface="+mn-cs"/>
                        </a:rPr>
                        <a:t> Which stakeholders need to be engaged with for these suggested measures?</a:t>
                      </a:r>
                    </a:p>
                    <a:p>
                      <a:pPr lvl="0"/>
                      <a:endParaRPr lang="en-US" sz="2400" b="1" kern="1200" baseline="0" noProof="0" dirty="0" smtClean="0">
                        <a:solidFill>
                          <a:schemeClr val="bg1">
                            <a:lumMod val="50000"/>
                          </a:schemeClr>
                        </a:solidFill>
                        <a:latin typeface="Calibri" pitchFamily="34" charset="0"/>
                        <a:ea typeface="+mn-ea"/>
                        <a:cs typeface="+mn-cs"/>
                      </a:endParaRPr>
                    </a:p>
                    <a:p>
                      <a:pPr lvl="0"/>
                      <a:r>
                        <a:rPr lang="en-US" sz="2400" b="1" kern="1200" baseline="0" noProof="0" dirty="0" smtClean="0">
                          <a:solidFill>
                            <a:schemeClr val="bg1">
                              <a:lumMod val="50000"/>
                            </a:schemeClr>
                          </a:solidFill>
                          <a:latin typeface="Calibri" pitchFamily="34" charset="0"/>
                          <a:ea typeface="+mn-ea"/>
                          <a:cs typeface="+mn-cs"/>
                        </a:rPr>
                        <a:t>Take notes on the flipchart, you will have 5 </a:t>
                      </a:r>
                      <a:r>
                        <a:rPr lang="en-US" sz="2400" b="1" kern="1200" baseline="0" noProof="0" dirty="0" err="1" smtClean="0">
                          <a:solidFill>
                            <a:schemeClr val="bg1">
                              <a:lumMod val="50000"/>
                            </a:schemeClr>
                          </a:solidFill>
                          <a:latin typeface="Calibri" pitchFamily="34" charset="0"/>
                          <a:ea typeface="+mn-ea"/>
                          <a:cs typeface="+mn-cs"/>
                        </a:rPr>
                        <a:t>mins</a:t>
                      </a:r>
                      <a:r>
                        <a:rPr lang="en-US" sz="2400" b="1" kern="1200" baseline="0" noProof="0" dirty="0" smtClean="0">
                          <a:solidFill>
                            <a:schemeClr val="bg1">
                              <a:lumMod val="50000"/>
                            </a:schemeClr>
                          </a:solidFill>
                          <a:latin typeface="Calibri" pitchFamily="34" charset="0"/>
                          <a:ea typeface="+mn-ea"/>
                          <a:cs typeface="+mn-cs"/>
                        </a:rPr>
                        <a:t>. to present your suggested measures  per component in plenary. Explain if the suggested measures are for risk averse or risk-taking stakeholders.</a:t>
                      </a:r>
                    </a:p>
                    <a:p>
                      <a:pPr lvl="0"/>
                      <a:endParaRPr lang="fr-FR" sz="2000" b="1" kern="1200" noProof="0" dirty="0" smtClean="0">
                        <a:solidFill>
                          <a:schemeClr val="bg1">
                            <a:lumMod val="50000"/>
                          </a:schemeClr>
                        </a:solidFill>
                        <a:latin typeface="Calibri" pitchFamily="34" charset="0"/>
                        <a:ea typeface="+mn-ea"/>
                        <a:cs typeface="+mn-cs"/>
                      </a:endParaRPr>
                    </a:p>
                    <a:p>
                      <a:pPr lvl="0">
                        <a:buFont typeface="Arial" pitchFamily="34" charset="0"/>
                        <a:buChar char="•"/>
                      </a:pPr>
                      <a:endParaRPr lang="fr-BE" sz="2000" b="1" kern="1200" noProof="0" dirty="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fr-BE" sz="2800" b="1" kern="1200" noProof="0" dirty="0" smtClean="0">
                          <a:solidFill>
                            <a:schemeClr val="bg1">
                              <a:lumMod val="50000"/>
                            </a:schemeClr>
                          </a:solidFill>
                          <a:latin typeface="Calibri" pitchFamily="34" charset="0"/>
                          <a:ea typeface="+mn-ea"/>
                          <a:cs typeface="+mn-cs"/>
                        </a:rPr>
                        <a:t>40</a:t>
                      </a:r>
                      <a:r>
                        <a:rPr lang="fr-BE" sz="2800" b="1" kern="1200" baseline="0" noProof="0" dirty="0" smtClean="0">
                          <a:solidFill>
                            <a:schemeClr val="bg1">
                              <a:lumMod val="50000"/>
                            </a:schemeClr>
                          </a:solidFill>
                          <a:latin typeface="Calibri" pitchFamily="34" charset="0"/>
                          <a:ea typeface="+mn-ea"/>
                          <a:cs typeface="+mn-cs"/>
                        </a:rPr>
                        <a:t> </a:t>
                      </a:r>
                      <a:r>
                        <a:rPr lang="fr-BE" sz="2800" b="1" kern="1200" baseline="0" noProof="0" dirty="0" err="1" smtClean="0">
                          <a:solidFill>
                            <a:schemeClr val="bg1">
                              <a:lumMod val="50000"/>
                            </a:schemeClr>
                          </a:solidFill>
                          <a:latin typeface="Calibri" pitchFamily="34" charset="0"/>
                          <a:ea typeface="+mn-ea"/>
                          <a:cs typeface="+mn-cs"/>
                        </a:rPr>
                        <a:t>mins</a:t>
                      </a:r>
                      <a:r>
                        <a:rPr lang="fr-BE" sz="2800" b="1" kern="1200" baseline="0" noProof="0" dirty="0" smtClean="0">
                          <a:solidFill>
                            <a:schemeClr val="bg1">
                              <a:lumMod val="50000"/>
                            </a:schemeClr>
                          </a:solidFill>
                          <a:latin typeface="Calibri" pitchFamily="34" charset="0"/>
                          <a:ea typeface="+mn-ea"/>
                          <a:cs typeface="+mn-cs"/>
                        </a:rPr>
                        <a:t>.</a:t>
                      </a:r>
                      <a:endParaRPr lang="fr-BE" sz="28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188640"/>
            <a:ext cx="7416000" cy="1022400"/>
          </a:xfrm>
          <a:prstGeom prst="rect">
            <a:avLst/>
          </a:prstGeom>
        </p:spPr>
        <p:txBody>
          <a:bodyPr/>
          <a:lstStyle/>
          <a:p>
            <a:pPr>
              <a:spcBef>
                <a:spcPct val="0"/>
              </a:spcBef>
            </a:pPr>
            <a:r>
              <a:rPr lang="en-AU" sz="3200" dirty="0" smtClean="0">
                <a:latin typeface="Calibri" pitchFamily="34" charset="0"/>
              </a:rPr>
              <a:t>Which Action need to start in the short-, medium- or long term?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AU" sz="3200" b="0" i="0" u="none" strike="noStrike" kern="1200" cap="none" spc="0" normalizeH="0" baseline="0" dirty="0">
              <a:ln>
                <a:noFill/>
              </a:ln>
              <a:solidFill>
                <a:schemeClr val="tx1"/>
              </a:solidFill>
              <a:effectLst/>
              <a:uLnTx/>
              <a:uFillTx/>
              <a:latin typeface="Calibri" pitchFamily="34" charset="0"/>
              <a:ea typeface="+mj-ea"/>
              <a:cs typeface="+mj-cs"/>
            </a:endParaRPr>
          </a:p>
        </p:txBody>
      </p:sp>
      <p:sp>
        <p:nvSpPr>
          <p:cNvPr id="3" name="Content Placeholder 2"/>
          <p:cNvSpPr txBox="1">
            <a:spLocks/>
          </p:cNvSpPr>
          <p:nvPr/>
        </p:nvSpPr>
        <p:spPr>
          <a:xfrm>
            <a:off x="467544" y="1340768"/>
            <a:ext cx="8218800" cy="5257800"/>
          </a:xfrm>
          <a:prstGeom prst="rect">
            <a:avLst/>
          </a:prstGeom>
        </p:spPr>
        <p:txBody>
          <a:bodyPr>
            <a:noAutofit/>
          </a:bodyPr>
          <a:lstStyle/>
          <a:p>
            <a:pPr>
              <a:lnSpc>
                <a:spcPct val="150000"/>
              </a:lnSpc>
            </a:pPr>
            <a:r>
              <a:rPr lang="en-AU" sz="2800" dirty="0" smtClean="0">
                <a:latin typeface="Calibri" pitchFamily="34" charset="0"/>
              </a:rPr>
              <a:t>Possible criteria for prioritisation and sequencing:</a:t>
            </a:r>
            <a:br>
              <a:rPr lang="en-AU" sz="2800" dirty="0" smtClean="0">
                <a:latin typeface="Calibri" pitchFamily="34" charset="0"/>
              </a:rPr>
            </a:br>
            <a:r>
              <a:rPr lang="en-AU" sz="2800" dirty="0" smtClean="0">
                <a:latin typeface="Calibri" pitchFamily="34" charset="0"/>
              </a:rPr>
              <a:t>1. Determine attitude towards risk: Risk averse or risk taking stakeholders?</a:t>
            </a:r>
            <a:br>
              <a:rPr lang="en-AU" sz="2800" dirty="0" smtClean="0">
                <a:latin typeface="Calibri" pitchFamily="34" charset="0"/>
              </a:rPr>
            </a:br>
            <a:r>
              <a:rPr lang="en-AU" sz="2800" dirty="0" smtClean="0">
                <a:latin typeface="Calibri" pitchFamily="34" charset="0"/>
              </a:rPr>
              <a:t>2. Start with easy gains and build on successes</a:t>
            </a:r>
          </a:p>
          <a:p>
            <a:pPr>
              <a:lnSpc>
                <a:spcPct val="150000"/>
              </a:lnSpc>
            </a:pPr>
            <a:r>
              <a:rPr lang="en-AU" sz="2800" dirty="0" smtClean="0">
                <a:latin typeface="Calibri" pitchFamily="34" charset="0"/>
              </a:rPr>
              <a:t>3. Start with consensual actions and evolve to more political actions</a:t>
            </a:r>
            <a:br>
              <a:rPr lang="en-AU" sz="2800" dirty="0" smtClean="0">
                <a:latin typeface="Calibri" pitchFamily="34" charset="0"/>
              </a:rPr>
            </a:br>
            <a:r>
              <a:rPr lang="en-AU" sz="2800" dirty="0" smtClean="0">
                <a:latin typeface="Calibri" pitchFamily="34" charset="0"/>
              </a:rPr>
              <a:t>4. Capitalise on visible achievements to attract further stakeholders in next phases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71550" y="188913"/>
            <a:ext cx="6300788" cy="1022350"/>
          </a:xfrm>
        </p:spPr>
        <p:txBody>
          <a:bodyPr/>
          <a:lstStyle/>
          <a:p>
            <a:r>
              <a:rPr lang="en-AU" sz="2800" dirty="0" smtClean="0">
                <a:latin typeface="Arial" charset="0"/>
              </a:rPr>
              <a:t>Prioritisation and Sequencing</a:t>
            </a:r>
          </a:p>
        </p:txBody>
      </p:sp>
      <p:sp>
        <p:nvSpPr>
          <p:cNvPr id="4" name="Title 1"/>
          <p:cNvSpPr txBox="1">
            <a:spLocks/>
          </p:cNvSpPr>
          <p:nvPr/>
        </p:nvSpPr>
        <p:spPr>
          <a:xfrm>
            <a:off x="7380288" y="0"/>
            <a:ext cx="1763712" cy="1341438"/>
          </a:xfrm>
          <a:prstGeom prst="rect">
            <a:avLst/>
          </a:prstGeom>
          <a:solidFill>
            <a:schemeClr val="tx2">
              <a:lumMod val="40000"/>
              <a:lumOff val="60000"/>
            </a:schemeClr>
          </a:solidFill>
        </p:spPr>
        <p:txBody>
          <a:bodyPr anchor="ctr">
            <a:normAutofit fontScale="97500"/>
          </a:bodyPr>
          <a:lstStyle/>
          <a:p>
            <a:pPr fontAlgn="auto">
              <a:spcAft>
                <a:spcPts val="0"/>
              </a:spcAft>
              <a:defRPr/>
            </a:pPr>
            <a:r>
              <a:rPr lang="en-US" sz="2800" b="1" dirty="0">
                <a:solidFill>
                  <a:schemeClr val="accent1">
                    <a:lumMod val="75000"/>
                  </a:schemeClr>
                </a:solidFill>
                <a:latin typeface="San"/>
                <a:ea typeface="+mj-ea"/>
                <a:cs typeface="+mj-cs"/>
              </a:rPr>
              <a:t>Exercise </a:t>
            </a:r>
            <a:r>
              <a:rPr lang="en-US" sz="2800" b="1" dirty="0" smtClean="0">
                <a:solidFill>
                  <a:schemeClr val="accent1">
                    <a:lumMod val="75000"/>
                  </a:schemeClr>
                </a:solidFill>
                <a:latin typeface="San"/>
                <a:ea typeface="+mj-ea"/>
                <a:cs typeface="+mj-cs"/>
              </a:rPr>
              <a:t>14</a:t>
            </a:r>
            <a:endParaRPr lang="en-US" sz="2800" b="1" dirty="0">
              <a:solidFill>
                <a:schemeClr val="accent1">
                  <a:lumMod val="75000"/>
                </a:schemeClr>
              </a:solidFill>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4031665617"/>
              </p:ext>
            </p:extLst>
          </p:nvPr>
        </p:nvGraphicFramePr>
        <p:xfrm>
          <a:off x="0" y="1735048"/>
          <a:ext cx="9144000" cy="2804160"/>
        </p:xfrm>
        <a:graphic>
          <a:graphicData uri="http://schemas.openxmlformats.org/drawingml/2006/table">
            <a:tbl>
              <a:tblPr firstRow="1" bandRow="1">
                <a:tableStyleId>{5C22544A-7EE6-4342-B048-85BDC9FD1C3A}</a:tableStyleId>
              </a:tblPr>
              <a:tblGrid>
                <a:gridCol w="7516579"/>
                <a:gridCol w="1627421"/>
              </a:tblGrid>
              <a:tr h="431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800" b="1" noProof="0" dirty="0" smtClean="0">
                          <a:latin typeface="Calibri" pitchFamily="34" charset="0"/>
                        </a:rPr>
                        <a:t>Group </a:t>
                      </a:r>
                      <a:r>
                        <a:rPr lang="fr-BE" sz="2800" b="1" noProof="0" dirty="0" err="1" smtClean="0">
                          <a:latin typeface="Calibri" pitchFamily="34" charset="0"/>
                        </a:rPr>
                        <a:t>work</a:t>
                      </a:r>
                      <a:endParaRPr lang="fr-BE" sz="2800" b="1" noProof="0" dirty="0">
                        <a:latin typeface="Calibri" pitchFamily="34" charset="0"/>
                      </a:endParaRPr>
                    </a:p>
                  </a:txBody>
                  <a:tcPr/>
                </a:tc>
                <a:tc>
                  <a:txBody>
                    <a:bodyPr/>
                    <a:lstStyle/>
                    <a:p>
                      <a:r>
                        <a:rPr lang="fr-BE" sz="2800" b="1" noProof="0" dirty="0" smtClean="0">
                          <a:latin typeface="Calibri" pitchFamily="34" charset="0"/>
                        </a:rPr>
                        <a:t>Duration</a:t>
                      </a:r>
                      <a:endParaRPr lang="fr-BE" sz="2800" b="1" noProof="0" dirty="0">
                        <a:latin typeface="Calibri" pitchFamily="34" charset="0"/>
                      </a:endParaRPr>
                    </a:p>
                  </a:txBody>
                  <a:tcPr/>
                </a:tc>
              </a:tr>
              <a:tr h="1899789">
                <a:tc>
                  <a:txBody>
                    <a:bodyPr/>
                    <a:lstStyle/>
                    <a:p>
                      <a:pPr lvl="0"/>
                      <a:r>
                        <a:rPr lang="en-US" sz="2400" b="1" kern="1200" noProof="0" dirty="0" smtClean="0">
                          <a:solidFill>
                            <a:schemeClr val="bg1">
                              <a:lumMod val="50000"/>
                            </a:schemeClr>
                          </a:solidFill>
                          <a:latin typeface="Calibri" pitchFamily="34" charset="0"/>
                          <a:ea typeface="+mn-ea"/>
                          <a:cs typeface="+mn-cs"/>
                        </a:rPr>
                        <a:t>Classify the actions you</a:t>
                      </a:r>
                      <a:r>
                        <a:rPr lang="en-US" sz="2400" b="1" kern="1200" baseline="0" noProof="0" dirty="0" smtClean="0">
                          <a:solidFill>
                            <a:schemeClr val="bg1">
                              <a:lumMod val="50000"/>
                            </a:schemeClr>
                          </a:solidFill>
                          <a:latin typeface="Calibri" pitchFamily="34" charset="0"/>
                          <a:ea typeface="+mn-ea"/>
                          <a:cs typeface="+mn-cs"/>
                        </a:rPr>
                        <a:t> proposed</a:t>
                      </a:r>
                      <a:r>
                        <a:rPr lang="en-US" sz="2400" b="1" kern="1200" noProof="0" dirty="0" smtClean="0">
                          <a:solidFill>
                            <a:schemeClr val="bg1">
                              <a:lumMod val="50000"/>
                            </a:schemeClr>
                          </a:solidFill>
                          <a:latin typeface="Calibri" pitchFamily="34" charset="0"/>
                          <a:ea typeface="+mn-ea"/>
                          <a:cs typeface="+mn-cs"/>
                        </a:rPr>
                        <a:t> in</a:t>
                      </a:r>
                      <a:r>
                        <a:rPr lang="en-US" sz="2400" b="1" kern="1200" baseline="0" noProof="0" dirty="0" smtClean="0">
                          <a:solidFill>
                            <a:schemeClr val="bg1">
                              <a:lumMod val="50000"/>
                            </a:schemeClr>
                          </a:solidFill>
                          <a:latin typeface="Calibri" pitchFamily="34" charset="0"/>
                          <a:ea typeface="+mn-ea"/>
                          <a:cs typeface="+mn-cs"/>
                        </a:rPr>
                        <a:t> Exercise 13 in the matrix below.</a:t>
                      </a:r>
                    </a:p>
                    <a:p>
                      <a:pPr lvl="0"/>
                      <a:endParaRPr lang="en-US" sz="2400" b="1" kern="1200" baseline="0" noProof="0" dirty="0" smtClean="0">
                        <a:solidFill>
                          <a:schemeClr val="bg1">
                            <a:lumMod val="50000"/>
                          </a:schemeClr>
                        </a:solidFill>
                        <a:latin typeface="Calibri" pitchFamily="34" charset="0"/>
                        <a:ea typeface="+mn-ea"/>
                        <a:cs typeface="+mn-cs"/>
                      </a:endParaRPr>
                    </a:p>
                    <a:p>
                      <a:pPr lvl="0"/>
                      <a:r>
                        <a:rPr lang="en-US" sz="2400" b="1" kern="1200" baseline="0" noProof="0" dirty="0" smtClean="0">
                          <a:solidFill>
                            <a:schemeClr val="bg1">
                              <a:lumMod val="50000"/>
                            </a:schemeClr>
                          </a:solidFill>
                          <a:latin typeface="Calibri" pitchFamily="34" charset="0"/>
                          <a:ea typeface="+mn-ea"/>
                          <a:cs typeface="+mn-cs"/>
                        </a:rPr>
                        <a:t>Suggest which stakeholder could lead each action.</a:t>
                      </a:r>
                    </a:p>
                    <a:p>
                      <a:pPr lvl="0"/>
                      <a:endParaRPr lang="fr-FR" sz="2400" b="1" kern="1200" noProof="0" dirty="0" smtClean="0">
                        <a:solidFill>
                          <a:schemeClr val="bg1">
                            <a:lumMod val="50000"/>
                          </a:schemeClr>
                        </a:solidFill>
                        <a:latin typeface="Calibri" pitchFamily="34" charset="0"/>
                        <a:ea typeface="+mn-ea"/>
                        <a:cs typeface="+mn-cs"/>
                      </a:endParaRPr>
                    </a:p>
                    <a:p>
                      <a:pPr lvl="0">
                        <a:buFont typeface="Arial" pitchFamily="34" charset="0"/>
                        <a:buChar char="•"/>
                      </a:pPr>
                      <a:endParaRPr lang="fr-BE" sz="2400" b="1" kern="1200" noProof="0" dirty="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fr-BE" sz="3200" b="1" kern="1200" noProof="0" dirty="0" smtClean="0">
                          <a:solidFill>
                            <a:schemeClr val="bg1">
                              <a:lumMod val="50000"/>
                            </a:schemeClr>
                          </a:solidFill>
                          <a:latin typeface="Calibri" pitchFamily="34" charset="0"/>
                          <a:ea typeface="+mn-ea"/>
                          <a:cs typeface="+mn-cs"/>
                        </a:rPr>
                        <a:t>20</a:t>
                      </a:r>
                      <a:r>
                        <a:rPr lang="fr-BE" sz="3200" b="1" kern="1200" baseline="0" noProof="0" dirty="0" smtClean="0">
                          <a:solidFill>
                            <a:schemeClr val="bg1">
                              <a:lumMod val="50000"/>
                            </a:schemeClr>
                          </a:solidFill>
                          <a:latin typeface="Calibri" pitchFamily="34" charset="0"/>
                          <a:ea typeface="+mn-ea"/>
                          <a:cs typeface="+mn-cs"/>
                        </a:rPr>
                        <a:t> </a:t>
                      </a:r>
                      <a:r>
                        <a:rPr lang="fr-BE" sz="3200" b="1" kern="1200" baseline="0" noProof="0" dirty="0" err="1" smtClean="0">
                          <a:solidFill>
                            <a:schemeClr val="bg1">
                              <a:lumMod val="50000"/>
                            </a:schemeClr>
                          </a:solidFill>
                          <a:latin typeface="Calibri" pitchFamily="34" charset="0"/>
                          <a:ea typeface="+mn-ea"/>
                          <a:cs typeface="+mn-cs"/>
                        </a:rPr>
                        <a:t>mins</a:t>
                      </a:r>
                      <a:r>
                        <a:rPr lang="fr-BE" sz="3200" b="1" kern="1200" baseline="0" noProof="0" dirty="0" smtClean="0">
                          <a:solidFill>
                            <a:schemeClr val="bg1">
                              <a:lumMod val="50000"/>
                            </a:schemeClr>
                          </a:solidFill>
                          <a:latin typeface="Calibri" pitchFamily="34" charset="0"/>
                          <a:ea typeface="+mn-ea"/>
                          <a:cs typeface="+mn-cs"/>
                        </a:rPr>
                        <a:t>.</a:t>
                      </a:r>
                      <a:endParaRPr lang="fr-BE" sz="3200" b="1" kern="1200" noProof="0" dirty="0">
                        <a:solidFill>
                          <a:schemeClr val="bg1">
                            <a:lumMod val="50000"/>
                          </a:schemeClr>
                        </a:solidFill>
                        <a:latin typeface="Calibri" pitchFamily="34" charset="0"/>
                        <a:ea typeface="+mn-ea"/>
                        <a:cs typeface="+mn-cs"/>
                      </a:endParaRPr>
                    </a:p>
                  </a:txBody>
                  <a:tcPr/>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0" y="4653136"/>
            <a:ext cx="9202800"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idx="4294967295"/>
          </p:nvPr>
        </p:nvSpPr>
        <p:spPr>
          <a:xfrm>
            <a:off x="1115616" y="188913"/>
            <a:ext cx="8028383" cy="1022350"/>
          </a:xfrm>
        </p:spPr>
        <p:txBody>
          <a:bodyPr/>
          <a:lstStyle/>
          <a:p>
            <a:pPr eaLnBrk="1" hangingPunct="1"/>
            <a:r>
              <a:rPr lang="en-AU" sz="2800" dirty="0" smtClean="0">
                <a:latin typeface="Arial" charset="0"/>
              </a:rPr>
              <a:t>How can we measure the impact of shocks on system components? </a:t>
            </a:r>
          </a:p>
        </p:txBody>
      </p:sp>
      <p:graphicFrame>
        <p:nvGraphicFramePr>
          <p:cNvPr id="104493" name="Group 45"/>
          <p:cNvGraphicFramePr>
            <a:graphicFrameLocks noGrp="1"/>
          </p:cNvGraphicFramePr>
          <p:nvPr/>
        </p:nvGraphicFramePr>
        <p:xfrm>
          <a:off x="900113" y="4292600"/>
          <a:ext cx="3733800" cy="365760"/>
        </p:xfrm>
        <a:graphic>
          <a:graphicData uri="http://schemas.openxmlformats.org/drawingml/2006/table">
            <a:tbl>
              <a:tblPr/>
              <a:tblGrid>
                <a:gridCol w="3733800"/>
              </a:tblGrid>
              <a:tr h="2000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88068" name="Rectangle 4"/>
          <p:cNvSpPr>
            <a:spLocks noChangeArrowheads="1"/>
          </p:cNvSpPr>
          <p:nvPr/>
        </p:nvSpPr>
        <p:spPr bwMode="auto">
          <a:xfrm>
            <a:off x="250825" y="1441514"/>
            <a:ext cx="8893175" cy="4616648"/>
          </a:xfrm>
          <a:prstGeom prst="rect">
            <a:avLst/>
          </a:prstGeom>
          <a:noFill/>
          <a:ln w="9525">
            <a:noFill/>
            <a:miter lim="800000"/>
            <a:headEnd/>
            <a:tailEnd/>
          </a:ln>
        </p:spPr>
        <p:txBody>
          <a:bodyPr wrap="square" anchor="ctr">
            <a:spAutoFit/>
          </a:bodyPr>
          <a:lstStyle/>
          <a:p>
            <a:pPr>
              <a:lnSpc>
                <a:spcPct val="150000"/>
              </a:lnSpc>
              <a:buFont typeface="Wingdings" pitchFamily="2" charset="2"/>
              <a:buNone/>
            </a:pPr>
            <a:r>
              <a:rPr lang="en-AU" sz="2800" dirty="0" smtClean="0">
                <a:latin typeface="Calibri" pitchFamily="34" charset="0"/>
              </a:rPr>
              <a:t>Need for: </a:t>
            </a:r>
          </a:p>
          <a:p>
            <a:pPr indent="171450">
              <a:lnSpc>
                <a:spcPct val="150000"/>
              </a:lnSpc>
              <a:buFont typeface="Arial" pitchFamily="34" charset="0"/>
              <a:buChar char="•"/>
            </a:pPr>
            <a:r>
              <a:rPr lang="en-AU" sz="2800" dirty="0" smtClean="0">
                <a:latin typeface="Calibri" pitchFamily="34" charset="0"/>
              </a:rPr>
              <a:t> A baseline on the level and quality of system components and people’s access to them.</a:t>
            </a:r>
          </a:p>
          <a:p>
            <a:pPr indent="171450">
              <a:lnSpc>
                <a:spcPct val="150000"/>
              </a:lnSpc>
              <a:buFont typeface="Arial" pitchFamily="34" charset="0"/>
              <a:buChar char="•"/>
            </a:pPr>
            <a:r>
              <a:rPr lang="en-AU" sz="2800" dirty="0" smtClean="0">
                <a:latin typeface="Calibri" pitchFamily="34" charset="0"/>
              </a:rPr>
              <a:t> Data on shocks and their characteristics</a:t>
            </a:r>
          </a:p>
          <a:p>
            <a:pPr indent="171450">
              <a:lnSpc>
                <a:spcPct val="150000"/>
              </a:lnSpc>
              <a:buFont typeface="Arial" pitchFamily="34" charset="0"/>
              <a:buChar char="•"/>
            </a:pPr>
            <a:r>
              <a:rPr lang="en-AU" sz="2800" dirty="0" smtClean="0">
                <a:latin typeface="Calibri" pitchFamily="34" charset="0"/>
              </a:rPr>
              <a:t> Longer term monitoring through proxy measures of how the different system components react to different shocks, depending on the nature and characteristics of shocks.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a:xfrm>
            <a:off x="1043607" y="116632"/>
            <a:ext cx="8280921" cy="1022350"/>
          </a:xfrm>
        </p:spPr>
        <p:txBody>
          <a:bodyPr/>
          <a:lstStyle/>
          <a:p>
            <a:r>
              <a:rPr lang="en-AU" dirty="0" smtClean="0">
                <a:latin typeface="Calibri" pitchFamily="34" charset="0"/>
              </a:rPr>
              <a:t>Indirect indicators to assess whether road map measures have an impact on boosting resilience</a:t>
            </a:r>
          </a:p>
        </p:txBody>
      </p:sp>
      <p:graphicFrame>
        <p:nvGraphicFramePr>
          <p:cNvPr id="94233" name="Group 25"/>
          <p:cNvGraphicFramePr>
            <a:graphicFrameLocks noGrp="1"/>
          </p:cNvGraphicFramePr>
          <p:nvPr>
            <p:extLst>
              <p:ext uri="{D42A27DB-BD31-4B8C-83A1-F6EECF244321}">
                <p14:modId xmlns:p14="http://schemas.microsoft.com/office/powerpoint/2010/main" val="4134265353"/>
              </p:ext>
            </p:extLst>
          </p:nvPr>
        </p:nvGraphicFramePr>
        <p:xfrm>
          <a:off x="107504" y="1484784"/>
          <a:ext cx="8820473" cy="5300663"/>
        </p:xfrm>
        <a:graphic>
          <a:graphicData uri="http://schemas.openxmlformats.org/drawingml/2006/table">
            <a:tbl>
              <a:tblPr/>
              <a:tblGrid>
                <a:gridCol w="2940527"/>
                <a:gridCol w="2940527"/>
                <a:gridCol w="2939419"/>
              </a:tblGrid>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000" b="1" i="0" u="none" strike="noStrike" cap="none" normalizeH="0" baseline="0" noProof="0" dirty="0" smtClean="0">
                          <a:ln>
                            <a:noFill/>
                          </a:ln>
                          <a:solidFill>
                            <a:schemeClr val="tx1"/>
                          </a:solidFill>
                          <a:effectLst/>
                          <a:latin typeface="Calibri" pitchFamily="34" charset="0"/>
                          <a:cs typeface="Arial" charset="0"/>
                        </a:rPr>
                        <a:t>Type of indirect indicator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2000" b="1" i="0" u="none" strike="noStrike" cap="none" normalizeH="0" baseline="0" noProof="0" smtClean="0">
                          <a:ln>
                            <a:noFill/>
                          </a:ln>
                          <a:solidFill>
                            <a:schemeClr val="tx1"/>
                          </a:solidFill>
                          <a:effectLst/>
                          <a:latin typeface="Calibri" pitchFamily="34" charset="0"/>
                          <a:cs typeface="Arial" charset="0"/>
                        </a:rPr>
                        <a:t>Subject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000" b="1" i="0" u="none" strike="noStrike" cap="none" normalizeH="0" baseline="0" noProof="0" dirty="0" smtClean="0">
                          <a:ln>
                            <a:noFill/>
                          </a:ln>
                          <a:solidFill>
                            <a:schemeClr val="tx1"/>
                          </a:solidFill>
                          <a:effectLst/>
                          <a:latin typeface="Calibri" pitchFamily="34" charset="0"/>
                          <a:cs typeface="Arial" charset="0"/>
                        </a:rPr>
                        <a:t>Example indicator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smtClean="0">
                          <a:ln>
                            <a:noFill/>
                          </a:ln>
                          <a:solidFill>
                            <a:schemeClr val="tx1"/>
                          </a:solidFill>
                          <a:effectLst/>
                          <a:latin typeface="Calibri" pitchFamily="34" charset="0"/>
                          <a:cs typeface="Arial" charset="0"/>
                        </a:rPr>
                        <a:t>Quantitative indicator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2200" b="0" i="0" u="none" strike="noStrike" cap="none" normalizeH="0" baseline="0" noProof="0" smtClean="0">
                          <a:ln>
                            <a:noFill/>
                          </a:ln>
                          <a:solidFill>
                            <a:schemeClr val="tx1"/>
                          </a:solidFill>
                          <a:effectLst/>
                          <a:latin typeface="Calibri" pitchFamily="34" charset="0"/>
                          <a:cs typeface="Arial" charset="0"/>
                        </a:rPr>
                        <a:t>Existing community based emergency response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smtClean="0">
                          <a:ln>
                            <a:noFill/>
                          </a:ln>
                          <a:solidFill>
                            <a:schemeClr val="tx1"/>
                          </a:solidFill>
                          <a:effectLst/>
                          <a:latin typeface="Calibri" pitchFamily="34" charset="0"/>
                          <a:cs typeface="Arial" charset="0"/>
                        </a:rPr>
                        <a:t>% of population covered by a community based emergency response plan.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AU" sz="2200" b="0" i="0" u="none" strike="noStrike" cap="none" normalizeH="0" baseline="0" noProof="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smtClean="0">
                          <a:ln>
                            <a:noFill/>
                          </a:ln>
                          <a:solidFill>
                            <a:schemeClr val="tx1"/>
                          </a:solidFill>
                          <a:effectLst/>
                          <a:latin typeface="Calibri" pitchFamily="34" charset="0"/>
                          <a:cs typeface="Arial" charset="0"/>
                        </a:rPr>
                        <a:t>Women’s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dirty="0" smtClean="0">
                          <a:ln>
                            <a:noFill/>
                          </a:ln>
                          <a:solidFill>
                            <a:schemeClr val="tx1"/>
                          </a:solidFill>
                          <a:effectLst/>
                          <a:latin typeface="Calibri" pitchFamily="34" charset="0"/>
                          <a:cs typeface="Arial" charset="0"/>
                        </a:rPr>
                        <a:t>% women participating in  women’s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dirty="0" smtClean="0">
                          <a:ln>
                            <a:noFill/>
                          </a:ln>
                          <a:solidFill>
                            <a:schemeClr val="tx1"/>
                          </a:solidFill>
                          <a:effectLst/>
                          <a:latin typeface="Calibri" pitchFamily="34" charset="0"/>
                          <a:cs typeface="Arial" charset="0"/>
                        </a:rPr>
                        <a:t>Subjective indicator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smtClean="0">
                          <a:ln>
                            <a:noFill/>
                          </a:ln>
                          <a:solidFill>
                            <a:schemeClr val="tx1"/>
                          </a:solidFill>
                          <a:effectLst/>
                          <a:latin typeface="Calibri" pitchFamily="34" charset="0"/>
                          <a:cs typeface="Arial" charset="0"/>
                        </a:rPr>
                        <a:t>Attitudes towards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1" u="none" strike="noStrike" cap="none" normalizeH="0" baseline="0" noProof="0" dirty="0" smtClean="0">
                          <a:ln>
                            <a:noFill/>
                          </a:ln>
                          <a:solidFill>
                            <a:schemeClr val="tx1"/>
                          </a:solidFill>
                          <a:effectLst/>
                          <a:latin typeface="Calibri" pitchFamily="34" charset="0"/>
                          <a:cs typeface="Arial" charset="0"/>
                        </a:rPr>
                        <a:t>Perceptions of the potential of new technologies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AU" sz="2200" b="0" i="0" u="none" strike="noStrike" cap="none" normalizeH="0" baseline="0" noProof="0" smtClean="0">
                          <a:ln>
                            <a:noFill/>
                          </a:ln>
                          <a:solidFill>
                            <a:schemeClr val="tx1"/>
                          </a:solidFill>
                          <a:effectLst/>
                          <a:latin typeface="Calibri" pitchFamily="34" charset="0"/>
                          <a:cs typeface="Arial" charset="0"/>
                        </a:rPr>
                        <a:t>Qualitative indicator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AU" sz="2200" b="0" i="0" u="none" strike="noStrike" cap="none" normalizeH="0" baseline="0" noProof="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0" u="none" strike="noStrike" cap="none" normalizeH="0" baseline="0" noProof="0" smtClean="0">
                          <a:ln>
                            <a:noFill/>
                          </a:ln>
                          <a:solidFill>
                            <a:schemeClr val="tx1"/>
                          </a:solidFill>
                          <a:effectLst/>
                          <a:latin typeface="Calibri" pitchFamily="34" charset="0"/>
                          <a:cs typeface="Arial" charset="0"/>
                        </a:rPr>
                        <a:t>Quality of plan B in case of disruption of critical infrastructure.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AU" sz="2200" b="0" i="1" u="none" strike="noStrike" cap="none" normalizeH="0" baseline="0" noProof="0" dirty="0" smtClean="0">
                          <a:ln>
                            <a:noFill/>
                          </a:ln>
                          <a:solidFill>
                            <a:schemeClr val="tx1"/>
                          </a:solidFill>
                          <a:effectLst/>
                          <a:latin typeface="Calibri" pitchFamily="34" charset="0"/>
                          <a:cs typeface="Arial" charset="0"/>
                        </a:rPr>
                        <a:t>E.g. Efficiency of the generator, Quality of mobile Clinics.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971550" y="188913"/>
            <a:ext cx="6300788" cy="1022350"/>
          </a:xfrm>
        </p:spPr>
        <p:txBody>
          <a:bodyPr/>
          <a:lstStyle/>
          <a:p>
            <a:r>
              <a:rPr lang="en-AU" sz="2400" dirty="0" smtClean="0">
                <a:latin typeface="Arial" charset="0"/>
              </a:rPr>
              <a:t>Brainstorming a measurement framework for the road map to resilience </a:t>
            </a:r>
          </a:p>
        </p:txBody>
      </p:sp>
      <p:sp>
        <p:nvSpPr>
          <p:cNvPr id="4" name="Title 1"/>
          <p:cNvSpPr txBox="1">
            <a:spLocks/>
          </p:cNvSpPr>
          <p:nvPr/>
        </p:nvSpPr>
        <p:spPr>
          <a:xfrm>
            <a:off x="7380288" y="0"/>
            <a:ext cx="1763712" cy="1341438"/>
          </a:xfrm>
          <a:prstGeom prst="rect">
            <a:avLst/>
          </a:prstGeom>
          <a:solidFill>
            <a:schemeClr val="tx2">
              <a:lumMod val="40000"/>
              <a:lumOff val="60000"/>
            </a:schemeClr>
          </a:solidFill>
        </p:spPr>
        <p:txBody>
          <a:bodyPr anchor="ctr">
            <a:normAutofit fontScale="97500"/>
          </a:bodyPr>
          <a:lstStyle/>
          <a:p>
            <a:pPr fontAlgn="auto">
              <a:spcAft>
                <a:spcPts val="0"/>
              </a:spcAft>
              <a:defRPr/>
            </a:pPr>
            <a:r>
              <a:rPr lang="en-US" sz="2800" b="1" dirty="0">
                <a:solidFill>
                  <a:schemeClr val="accent1">
                    <a:lumMod val="75000"/>
                  </a:schemeClr>
                </a:solidFill>
                <a:latin typeface="San"/>
                <a:ea typeface="+mj-ea"/>
                <a:cs typeface="+mj-cs"/>
              </a:rPr>
              <a:t>Exercise </a:t>
            </a:r>
            <a:r>
              <a:rPr lang="en-US" sz="2800" b="1" dirty="0" smtClean="0">
                <a:solidFill>
                  <a:schemeClr val="accent1">
                    <a:lumMod val="75000"/>
                  </a:schemeClr>
                </a:solidFill>
                <a:latin typeface="San"/>
                <a:ea typeface="+mj-ea"/>
                <a:cs typeface="+mj-cs"/>
              </a:rPr>
              <a:t>15</a:t>
            </a:r>
            <a:endParaRPr lang="en-US" sz="2800" b="1" dirty="0">
              <a:solidFill>
                <a:schemeClr val="accent1">
                  <a:lumMod val="75000"/>
                </a:schemeClr>
              </a:solidFill>
              <a:latin typeface="San"/>
              <a:ea typeface="+mj-ea"/>
              <a:cs typeface="+mj-cs"/>
            </a:endParaRPr>
          </a:p>
        </p:txBody>
      </p:sp>
      <p:graphicFrame>
        <p:nvGraphicFramePr>
          <p:cNvPr id="8" name="Table 7"/>
          <p:cNvGraphicFramePr>
            <a:graphicFrameLocks noGrp="1"/>
          </p:cNvGraphicFramePr>
          <p:nvPr>
            <p:extLst>
              <p:ext uri="{D42A27DB-BD31-4B8C-83A1-F6EECF244321}">
                <p14:modId xmlns:p14="http://schemas.microsoft.com/office/powerpoint/2010/main" val="3517061163"/>
              </p:ext>
            </p:extLst>
          </p:nvPr>
        </p:nvGraphicFramePr>
        <p:xfrm>
          <a:off x="0" y="1492250"/>
          <a:ext cx="9144000" cy="3840480"/>
        </p:xfrm>
        <a:graphic>
          <a:graphicData uri="http://schemas.openxmlformats.org/drawingml/2006/table">
            <a:tbl>
              <a:tblPr firstRow="1" bandRow="1">
                <a:tableStyleId>{5C22544A-7EE6-4342-B048-85BDC9FD1C3A}</a:tableStyleId>
              </a:tblPr>
              <a:tblGrid>
                <a:gridCol w="7516579"/>
                <a:gridCol w="1627421"/>
              </a:tblGrid>
              <a:tr h="424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b="1" noProof="0" dirty="0" smtClean="0">
                          <a:latin typeface="Calibri" pitchFamily="34" charset="0"/>
                        </a:rPr>
                        <a:t>Brainstorming in plenary</a:t>
                      </a:r>
                      <a:endParaRPr lang="en-AU" sz="2400" b="1" noProof="0" dirty="0">
                        <a:latin typeface="Calibri" pitchFamily="34" charset="0"/>
                      </a:endParaRPr>
                    </a:p>
                  </a:txBody>
                  <a:tcPr/>
                </a:tc>
                <a:tc>
                  <a:txBody>
                    <a:bodyPr/>
                    <a:lstStyle/>
                    <a:p>
                      <a:r>
                        <a:rPr lang="en-AU" sz="2400" b="1" noProof="0" dirty="0" smtClean="0">
                          <a:latin typeface="Calibri" pitchFamily="34" charset="0"/>
                        </a:rPr>
                        <a:t>Duration</a:t>
                      </a:r>
                      <a:endParaRPr lang="en-AU" sz="2400" b="1" noProof="0" dirty="0">
                        <a:latin typeface="Calibri" pitchFamily="34" charset="0"/>
                      </a:endParaRPr>
                    </a:p>
                  </a:txBody>
                  <a:tcPr/>
                </a:tc>
              </a:tr>
              <a:tr h="2377128">
                <a:tc>
                  <a:txBody>
                    <a:bodyPr/>
                    <a:lstStyle/>
                    <a:p>
                      <a:pPr lvl="0"/>
                      <a:endParaRPr lang="en-AU" sz="1800" b="1" kern="1200" baseline="0" noProof="0" dirty="0" smtClean="0">
                        <a:solidFill>
                          <a:schemeClr val="bg1">
                            <a:lumMod val="50000"/>
                          </a:schemeClr>
                        </a:solidFill>
                        <a:latin typeface="Calibri" pitchFamily="34" charset="0"/>
                        <a:ea typeface="+mn-ea"/>
                        <a:cs typeface="+mn-cs"/>
                      </a:endParaRPr>
                    </a:p>
                    <a:p>
                      <a:pPr marL="342900" lvl="0" indent="-342900">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What existing databases measure the level, quality and access to system components?</a:t>
                      </a:r>
                    </a:p>
                    <a:p>
                      <a:pPr marL="342900" lvl="0" indent="-342900">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Do the databases measure the impact of shocks on these components ? </a:t>
                      </a:r>
                    </a:p>
                    <a:p>
                      <a:pPr marL="342900" lvl="0" indent="-342900">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What are the gaps in measurement data ? </a:t>
                      </a:r>
                    </a:p>
                    <a:p>
                      <a:pPr marL="342900" lvl="0" indent="-342900">
                        <a:buFont typeface="Arial" pitchFamily="34" charset="0"/>
                        <a:buChar char="•"/>
                      </a:pPr>
                      <a:r>
                        <a:rPr lang="en-AU" sz="2400" b="1" kern="1200" baseline="0" noProof="0" dirty="0" smtClean="0">
                          <a:solidFill>
                            <a:schemeClr val="bg1">
                              <a:lumMod val="50000"/>
                            </a:schemeClr>
                          </a:solidFill>
                          <a:latin typeface="Calibri" pitchFamily="34" charset="0"/>
                          <a:ea typeface="+mn-ea"/>
                          <a:cs typeface="+mn-cs"/>
                        </a:rPr>
                        <a:t>How can we fill in the gaps? </a:t>
                      </a:r>
                    </a:p>
                    <a:p>
                      <a:pPr lvl="0">
                        <a:buFont typeface="Arial" pitchFamily="34" charset="0"/>
                        <a:buNone/>
                      </a:pPr>
                      <a:endParaRPr lang="en-AU" sz="1800" b="0" i="0" kern="1200" dirty="0" smtClean="0">
                        <a:solidFill>
                          <a:schemeClr val="dk1"/>
                        </a:solidFill>
                        <a:latin typeface="+mn-lt"/>
                        <a:ea typeface="+mn-ea"/>
                        <a:cs typeface="+mn-cs"/>
                      </a:endParaRPr>
                    </a:p>
                    <a:p>
                      <a:pPr lvl="0"/>
                      <a:endParaRPr lang="en-AU" sz="1800" b="1" kern="1200" noProof="0" dirty="0" smtClean="0">
                        <a:solidFill>
                          <a:schemeClr val="bg1">
                            <a:lumMod val="50000"/>
                          </a:schemeClr>
                        </a:solidFill>
                        <a:latin typeface="Calibri" pitchFamily="34" charset="0"/>
                        <a:ea typeface="+mn-ea"/>
                        <a:cs typeface="+mn-cs"/>
                      </a:endParaRPr>
                    </a:p>
                    <a:p>
                      <a:pPr lvl="0">
                        <a:buFont typeface="Arial" pitchFamily="34" charset="0"/>
                        <a:buChar char="•"/>
                      </a:pPr>
                      <a:endParaRPr lang="en-AU" sz="1800" b="1" kern="1200" noProof="0" dirty="0" smtClean="0">
                        <a:solidFill>
                          <a:schemeClr val="bg1">
                            <a:lumMod val="50000"/>
                          </a:schemeClr>
                        </a:solidFill>
                        <a:latin typeface="Calibri" pitchFamily="34" charset="0"/>
                        <a:ea typeface="+mn-ea"/>
                        <a:cs typeface="+mn-cs"/>
                      </a:endParaRPr>
                    </a:p>
                  </a:txBody>
                  <a:tcPr/>
                </a:tc>
                <a:tc>
                  <a:txBody>
                    <a:bodyPr/>
                    <a:lstStyle/>
                    <a:p>
                      <a:pPr marL="0" algn="l" defTabSz="914400" rtl="0" eaLnBrk="1" latinLnBrk="0" hangingPunct="1"/>
                      <a:r>
                        <a:rPr lang="en-AU" sz="2400" b="1" kern="1200" noProof="0" dirty="0" smtClean="0">
                          <a:solidFill>
                            <a:schemeClr val="bg1">
                              <a:lumMod val="50000"/>
                            </a:schemeClr>
                          </a:solidFill>
                          <a:latin typeface="Calibri" pitchFamily="34" charset="0"/>
                          <a:ea typeface="+mn-ea"/>
                          <a:cs typeface="+mn-cs"/>
                        </a:rPr>
                        <a:t>20</a:t>
                      </a:r>
                      <a:r>
                        <a:rPr lang="en-AU" sz="2400" b="1" kern="1200" baseline="0" noProof="0" dirty="0" smtClean="0">
                          <a:solidFill>
                            <a:schemeClr val="bg1">
                              <a:lumMod val="50000"/>
                            </a:schemeClr>
                          </a:solidFill>
                          <a:latin typeface="Calibri" pitchFamily="34" charset="0"/>
                          <a:ea typeface="+mn-ea"/>
                          <a:cs typeface="+mn-cs"/>
                        </a:rPr>
                        <a:t> mins.</a:t>
                      </a:r>
                      <a:endParaRPr lang="en-AU" sz="2400" b="1" kern="1200" noProof="0" dirty="0">
                        <a:solidFill>
                          <a:schemeClr val="bg1">
                            <a:lumMod val="50000"/>
                          </a:schemeClr>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Module Objectives </a:t>
            </a:r>
            <a:endParaRPr lang="en-US" dirty="0"/>
          </a:p>
        </p:txBody>
      </p:sp>
      <p:sp>
        <p:nvSpPr>
          <p:cNvPr id="3" name="Content Placeholder 2"/>
          <p:cNvSpPr>
            <a:spLocks noGrp="1"/>
          </p:cNvSpPr>
          <p:nvPr>
            <p:ph idx="1"/>
          </p:nvPr>
        </p:nvSpPr>
        <p:spPr/>
        <p:txBody>
          <a:bodyPr>
            <a:normAutofit/>
          </a:bodyPr>
          <a:lstStyle/>
          <a:p>
            <a:pPr lvl="0"/>
            <a:r>
              <a:rPr lang="en-US" dirty="0"/>
              <a:t>D</a:t>
            </a:r>
            <a:r>
              <a:rPr lang="en-US" dirty="0" smtClean="0"/>
              <a:t>ecide on measures to fill in resilience gaps and boost system resilience</a:t>
            </a:r>
          </a:p>
          <a:p>
            <a:pPr lvl="0"/>
            <a:r>
              <a:rPr lang="en-US" dirty="0"/>
              <a:t>I</a:t>
            </a:r>
            <a:r>
              <a:rPr lang="en-US" dirty="0" smtClean="0"/>
              <a:t>dentify which stakeholders and their processes need to be engaged with</a:t>
            </a:r>
          </a:p>
          <a:p>
            <a:pPr lvl="0"/>
            <a:r>
              <a:rPr lang="en-US" dirty="0"/>
              <a:t>P</a:t>
            </a:r>
            <a:r>
              <a:rPr lang="en-US" dirty="0" smtClean="0"/>
              <a:t>rioritize and sequence measures </a:t>
            </a:r>
          </a:p>
          <a:p>
            <a:r>
              <a:rPr lang="en-US" dirty="0"/>
              <a:t>R</a:t>
            </a:r>
            <a:r>
              <a:rPr lang="en-US" dirty="0" smtClean="0"/>
              <a:t>eflect on a measurement framework</a:t>
            </a: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How to ensure we reach the workshop’s objectives</a:t>
            </a:r>
            <a:endParaRPr lang="fr-BE" dirty="0">
              <a:latin typeface="Calibri" pitchFamily="34" charset="0"/>
            </a:endParaRPr>
          </a:p>
        </p:txBody>
      </p:sp>
      <p:sp>
        <p:nvSpPr>
          <p:cNvPr id="4" name="Content Placeholder 2"/>
          <p:cNvSpPr>
            <a:spLocks noGrp="1"/>
          </p:cNvSpPr>
          <p:nvPr>
            <p:ph idx="1"/>
          </p:nvPr>
        </p:nvSpPr>
        <p:spPr>
          <a:xfrm>
            <a:off x="288488" y="1728192"/>
            <a:ext cx="8676000" cy="5733256"/>
          </a:xfrm>
        </p:spPr>
        <p:txBody>
          <a:bodyPr>
            <a:noAutofit/>
          </a:bodyPr>
          <a:lstStyle/>
          <a:p>
            <a:pPr fontAlgn="base">
              <a:spcAft>
                <a:spcPct val="0"/>
              </a:spcAft>
              <a:buClr>
                <a:schemeClr val="tx1">
                  <a:lumMod val="75000"/>
                  <a:lumOff val="25000"/>
                </a:schemeClr>
              </a:buClr>
            </a:pPr>
            <a:r>
              <a:rPr lang="en-US" dirty="0" smtClean="0">
                <a:latin typeface="Calibri" pitchFamily="34" charset="0"/>
              </a:rPr>
              <a:t>Active and balanced participation</a:t>
            </a:r>
          </a:p>
          <a:p>
            <a:pPr fontAlgn="base">
              <a:spcAft>
                <a:spcPct val="0"/>
              </a:spcAft>
              <a:buClr>
                <a:schemeClr val="tx1">
                  <a:lumMod val="75000"/>
                  <a:lumOff val="25000"/>
                </a:schemeClr>
              </a:buClr>
            </a:pPr>
            <a:r>
              <a:rPr lang="en-US" dirty="0" smtClean="0">
                <a:latin typeface="Calibri" pitchFamily="34" charset="0"/>
              </a:rPr>
              <a:t>Daily evaluation and daily review</a:t>
            </a:r>
          </a:p>
          <a:p>
            <a:pPr fontAlgn="base">
              <a:spcAft>
                <a:spcPct val="0"/>
              </a:spcAft>
              <a:buClr>
                <a:schemeClr val="tx1">
                  <a:lumMod val="75000"/>
                  <a:lumOff val="25000"/>
                </a:schemeClr>
              </a:buClr>
            </a:pPr>
            <a:r>
              <a:rPr lang="en-US" dirty="0" smtClean="0">
                <a:latin typeface="Calibri" pitchFamily="34" charset="0"/>
              </a:rPr>
              <a:t>Suggestion Box</a:t>
            </a:r>
          </a:p>
          <a:p>
            <a:pPr fontAlgn="base">
              <a:spcAft>
                <a:spcPct val="0"/>
              </a:spcAft>
              <a:buClr>
                <a:schemeClr val="tx1">
                  <a:lumMod val="75000"/>
                  <a:lumOff val="25000"/>
                </a:schemeClr>
              </a:buClr>
            </a:pPr>
            <a:r>
              <a:rPr lang="en-US" dirty="0" smtClean="0">
                <a:latin typeface="Calibri" pitchFamily="34" charset="0"/>
              </a:rPr>
              <a:t>Final evaluation</a:t>
            </a:r>
          </a:p>
          <a:p>
            <a:pPr fontAlgn="base">
              <a:spcAft>
                <a:spcPct val="0"/>
              </a:spcAft>
              <a:buClr>
                <a:schemeClr val="tx1">
                  <a:lumMod val="75000"/>
                  <a:lumOff val="25000"/>
                </a:schemeClr>
              </a:buClr>
            </a:pPr>
            <a:r>
              <a:rPr lang="en-US" dirty="0" smtClean="0">
                <a:latin typeface="Calibri" pitchFamily="34" charset="0"/>
              </a:rPr>
              <a:t>Participant Action </a:t>
            </a:r>
            <a:r>
              <a:rPr lang="en-US" dirty="0"/>
              <a:t>P</a:t>
            </a:r>
            <a:r>
              <a:rPr lang="en-US" dirty="0" smtClean="0">
                <a:latin typeface="Calibri" pitchFamily="34" charset="0"/>
              </a:rPr>
              <a:t>lans</a:t>
            </a:r>
            <a:endParaRPr lang="fr-BE" dirty="0" smtClean="0">
              <a:latin typeface="Calibri" pitchFamily="34" charset="0"/>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452355"/>
            <a:ext cx="7056438" cy="1047916"/>
          </a:xfrm>
        </p:spPr>
        <p:txBody>
          <a:bodyPr rtlCol="0"/>
          <a:lstStyle/>
          <a:p>
            <a:pPr fontAlgn="auto">
              <a:spcAft>
                <a:spcPts val="0"/>
              </a:spcAft>
              <a:defRPr/>
            </a:pPr>
            <a:r>
              <a:rPr lang="en-US" dirty="0" smtClean="0"/>
              <a:t>Individual action plan and evaluation</a:t>
            </a:r>
            <a:endParaRPr lang="en-GB" dirty="0"/>
          </a:p>
        </p:txBody>
      </p:sp>
      <p:sp>
        <p:nvSpPr>
          <p:cNvPr id="4" name="TextBox 3"/>
          <p:cNvSpPr txBox="1"/>
          <p:nvPr/>
        </p:nvSpPr>
        <p:spPr>
          <a:xfrm>
            <a:off x="1835696" y="3861048"/>
            <a:ext cx="3024336" cy="646331"/>
          </a:xfrm>
          <a:prstGeom prst="rect">
            <a:avLst/>
          </a:prstGeom>
          <a:solidFill>
            <a:srgbClr val="92D050"/>
          </a:solidFill>
        </p:spPr>
        <p:txBody>
          <a:bodyPr wrap="square" rtlCol="0">
            <a:spAutoFit/>
          </a:bodyPr>
          <a:lstStyle/>
          <a:p>
            <a:r>
              <a:rPr lang="en-US" dirty="0" smtClean="0">
                <a:solidFill>
                  <a:srgbClr val="FF0000"/>
                </a:solidFill>
              </a:rPr>
              <a:t>[Insert a picture relevant to the context]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Security and </a:t>
            </a:r>
            <a:r>
              <a:rPr lang="fr-BE" dirty="0" err="1"/>
              <a:t>L</a:t>
            </a:r>
            <a:r>
              <a:rPr lang="fr-BE" dirty="0" err="1" smtClean="0"/>
              <a:t>ogistics</a:t>
            </a:r>
            <a:endParaRPr lang="fr-BE" dirty="0"/>
          </a:p>
        </p:txBody>
      </p:sp>
      <p:sp>
        <p:nvSpPr>
          <p:cNvPr id="4" name="Content Placeholder 2"/>
          <p:cNvSpPr>
            <a:spLocks noGrp="1"/>
          </p:cNvSpPr>
          <p:nvPr>
            <p:ph idx="1"/>
          </p:nvPr>
        </p:nvSpPr>
        <p:spPr>
          <a:xfrm>
            <a:off x="288488" y="1728192"/>
            <a:ext cx="8676000" cy="5733256"/>
          </a:xfrm>
        </p:spPr>
        <p:txBody>
          <a:bodyPr>
            <a:noAutofit/>
          </a:bodyPr>
          <a:lstStyle/>
          <a:p>
            <a:pPr fontAlgn="base">
              <a:spcAft>
                <a:spcPct val="0"/>
              </a:spcAft>
              <a:buClr>
                <a:schemeClr val="tx1">
                  <a:lumMod val="75000"/>
                  <a:lumOff val="25000"/>
                </a:schemeClr>
              </a:buClr>
            </a:pPr>
            <a:r>
              <a:rPr lang="fr-BE" b="1" dirty="0" smtClean="0">
                <a:latin typeface="Calibri" pitchFamily="34" charset="0"/>
              </a:rPr>
              <a:t>x</a:t>
            </a:r>
          </a:p>
        </p:txBody>
      </p:sp>
      <p:sp>
        <p:nvSpPr>
          <p:cNvPr id="5" name="TextBox 4"/>
          <p:cNvSpPr txBox="1"/>
          <p:nvPr/>
        </p:nvSpPr>
        <p:spPr>
          <a:xfrm>
            <a:off x="755576" y="1700808"/>
            <a:ext cx="5760640" cy="369332"/>
          </a:xfrm>
          <a:prstGeom prst="rect">
            <a:avLst/>
          </a:prstGeom>
          <a:solidFill>
            <a:srgbClr val="92D050"/>
          </a:solidFill>
        </p:spPr>
        <p:txBody>
          <a:bodyPr wrap="square" rtlCol="0">
            <a:spAutoFit/>
          </a:bodyPr>
          <a:lstStyle/>
          <a:p>
            <a:r>
              <a:rPr lang="en-US" dirty="0" smtClean="0">
                <a:solidFill>
                  <a:srgbClr val="FF0000"/>
                </a:solidFill>
              </a:rPr>
              <a:t>[Add a few key points]</a:t>
            </a:r>
            <a:endParaRPr lang="en-US" dirty="0">
              <a:solidFill>
                <a:srgbClr val="FF0000"/>
              </a:solidFill>
            </a:endParaRPr>
          </a:p>
        </p:txBody>
      </p:sp>
    </p:spTree>
    <p:extLst>
      <p:ext uri="{BB962C8B-B14F-4D97-AF65-F5344CB8AC3E}">
        <p14:creationId xmlns:p14="http://schemas.microsoft.com/office/powerpoint/2010/main" val="21419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CDE_Français_bleu">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4928</TotalTime>
  <Words>6781</Words>
  <Application>Microsoft Office PowerPoint</Application>
  <PresentationFormat>On-screen Show (4:3)</PresentationFormat>
  <Paragraphs>901</Paragraphs>
  <Slides>80</Slides>
  <Notes>74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OCDE_Français_bleu</vt:lpstr>
      <vt:lpstr>PowerPoint Presentation</vt:lpstr>
      <vt:lpstr> Introduction</vt:lpstr>
      <vt:lpstr>Workshop Objectives</vt:lpstr>
      <vt:lpstr>Ground Rules/Principles of effective collaboration </vt:lpstr>
      <vt:lpstr>Workshop Agenda</vt:lpstr>
      <vt:lpstr>Workshop’s scoping question</vt:lpstr>
      <vt:lpstr>PowerPoint Presentation</vt:lpstr>
      <vt:lpstr>How to ensure we reach the workshop’s objectives</vt:lpstr>
      <vt:lpstr>Security and Logistics</vt:lpstr>
      <vt:lpstr>INTRODUCTORY module:   What is resilience?</vt:lpstr>
      <vt:lpstr>Module Aim</vt:lpstr>
      <vt:lpstr>Module Objectives</vt:lpstr>
      <vt:lpstr>What is risk? </vt:lpstr>
      <vt:lpstr>Terminology: Risks, Shocks and Stresses</vt:lpstr>
      <vt:lpstr>PowerPoint Presentation</vt:lpstr>
      <vt:lpstr>PowerPoint Presentation</vt:lpstr>
      <vt:lpstr>Three Capacities to boost Resilience</vt:lpstr>
      <vt:lpstr>Picturing what Resilience Systems Analysis is about</vt:lpstr>
      <vt:lpstr>How can we actually boost resilience?  An example from Mindanao island, Phillipines</vt:lpstr>
      <vt:lpstr>A Complex Operating Context</vt:lpstr>
      <vt:lpstr>Key Success Factor: A technical approach supporting the three types of capacities</vt:lpstr>
      <vt:lpstr>PowerPoint Presentation</vt:lpstr>
      <vt:lpstr>Strengthening Capacities at Different Levels of Society</vt:lpstr>
      <vt:lpstr>Definitions!</vt:lpstr>
      <vt:lpstr>Review of Module Objectives </vt:lpstr>
      <vt:lpstr>Module 1    risks, stresses and their impact on systems</vt:lpstr>
      <vt:lpstr>Module Aim</vt:lpstr>
      <vt:lpstr>Objectives </vt:lpstr>
      <vt:lpstr>What external events trigger change in the system under analysis?</vt:lpstr>
      <vt:lpstr>Analysing Causes and Effects between Shocks</vt:lpstr>
      <vt:lpstr>Causes and Effects between Shocks </vt:lpstr>
      <vt:lpstr>How can we estimate each risk’s severity ?</vt:lpstr>
      <vt:lpstr>Drawing a Risk Heatmap</vt:lpstr>
      <vt:lpstr>Review of Risk Heatmap</vt:lpstr>
      <vt:lpstr>Review of Module Objectives </vt:lpstr>
      <vt:lpstr>module 2    analysis of  characteristics  of the  system’s components</vt:lpstr>
      <vt:lpstr>Module Aim</vt:lpstr>
      <vt:lpstr>Module Objectives </vt:lpstr>
      <vt:lpstr>What is the Sustainable Livelihoods Approach?</vt:lpstr>
      <vt:lpstr>PowerPoint Presentation</vt:lpstr>
      <vt:lpstr>Examples of Assets per Capital Group</vt:lpstr>
      <vt:lpstr>Key Questions Underpinning this Module</vt:lpstr>
      <vt:lpstr>Characteristics of System Components</vt:lpstr>
      <vt:lpstr>An example before starting the exercise: Financial Capital </vt:lpstr>
      <vt:lpstr>Selection of System Components to be Further Analysed</vt:lpstr>
      <vt:lpstr>Different Systems have Different Strategies to face Risk, for all three types of capacities</vt:lpstr>
      <vt:lpstr>Existing Capacities for Priority Components</vt:lpstr>
      <vt:lpstr>Review of Module Objectives</vt:lpstr>
      <vt:lpstr>Day one Evaluation!</vt:lpstr>
      <vt:lpstr>Module 3   Analysis of stakeholders and processes influencing the system</vt:lpstr>
      <vt:lpstr>Module Aim</vt:lpstr>
      <vt:lpstr>Module Objectives </vt:lpstr>
      <vt:lpstr>PowerPoint Presentation</vt:lpstr>
      <vt:lpstr>3 Questions to Guide Module 3 Analysis</vt:lpstr>
      <vt:lpstr>Listing Different Actors and Relevant Processes  per Category</vt:lpstr>
      <vt:lpstr>Stakeholders’ Influence; A graphic representation</vt:lpstr>
      <vt:lpstr>The Stakeholder Matrix helps design appropriate strategies</vt:lpstr>
      <vt:lpstr>Mapping Actor Significance and Influence on the System</vt:lpstr>
      <vt:lpstr>Review of Module Objectives </vt:lpstr>
      <vt:lpstr>Module 4   Identifying gaps in the system’s resilience</vt:lpstr>
      <vt:lpstr>Module Aim</vt:lpstr>
      <vt:lpstr>Module Objectives </vt:lpstr>
      <vt:lpstr>External Support for each System Component </vt:lpstr>
      <vt:lpstr>Identifying the Resilience Gap</vt:lpstr>
      <vt:lpstr>Identifying Resilience Gaps per Component</vt:lpstr>
      <vt:lpstr>Review of Module Objectives </vt:lpstr>
      <vt:lpstr>Module 5   Constructing a road map TO boost resilience</vt:lpstr>
      <vt:lpstr>Module Aim</vt:lpstr>
      <vt:lpstr>Module Objectives </vt:lpstr>
      <vt:lpstr>PowerPoint Presentation</vt:lpstr>
      <vt:lpstr>PowerPoint Presentation</vt:lpstr>
      <vt:lpstr>PowerPoint Presentation</vt:lpstr>
      <vt:lpstr>Determine Ways to Boost Resilience</vt:lpstr>
      <vt:lpstr>PowerPoint Presentation</vt:lpstr>
      <vt:lpstr>Prioritisation and Sequencing</vt:lpstr>
      <vt:lpstr>How can we measure the impact of shocks on system components? </vt:lpstr>
      <vt:lpstr>Indirect indicators to assess whether road map measures have an impact on boosting resilience</vt:lpstr>
      <vt:lpstr>Brainstorming a measurement framework for the road map to resilience </vt:lpstr>
      <vt:lpstr>Review of Module Objectives </vt:lpstr>
      <vt:lpstr>Individual action plan and evaluation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Rachel</dc:creator>
  <cp:lastModifiedBy>hadeel</cp:lastModifiedBy>
  <cp:revision>608</cp:revision>
  <cp:lastPrinted>2014-06-16T06:05:11Z</cp:lastPrinted>
  <dcterms:created xsi:type="dcterms:W3CDTF">2014-04-27T09:47:32Z</dcterms:created>
  <dcterms:modified xsi:type="dcterms:W3CDTF">2014-09-18T09:10:53Z</dcterms:modified>
</cp:coreProperties>
</file>